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sldIdLst>
    <p:sldId id="256" r:id="rId2"/>
    <p:sldId id="257" r:id="rId3"/>
    <p:sldId id="258" r:id="rId4"/>
    <p:sldId id="283" r:id="rId5"/>
    <p:sldId id="284" r:id="rId6"/>
    <p:sldId id="260" r:id="rId7"/>
    <p:sldId id="286" r:id="rId8"/>
    <p:sldId id="287" r:id="rId9"/>
    <p:sldId id="288" r:id="rId10"/>
    <p:sldId id="265" r:id="rId11"/>
    <p:sldId id="289" r:id="rId12"/>
    <p:sldId id="266" r:id="rId13"/>
    <p:sldId id="267" r:id="rId14"/>
    <p:sldId id="268" r:id="rId15"/>
    <p:sldId id="269" r:id="rId16"/>
    <p:sldId id="271" r:id="rId17"/>
    <p:sldId id="290" r:id="rId18"/>
    <p:sldId id="272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52555-9ED5-4F42-BD98-4AEF1166E5FF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15728-05C7-4ED8-8A53-A0AFCB625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11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736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78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625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31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603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121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369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341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64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83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91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19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84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85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94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53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89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84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5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3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3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3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2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5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3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6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74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D31A462-41C7-4A80-9DC9-CDC7BB0BB4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1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6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38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2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0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A462-41C7-4A80-9DC9-CDC7BB0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D32A42-AF17-4934-9D4A-B009D5C7076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31A462-41C7-4A80-9DC9-CDC7BB0BB4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878" y="1436262"/>
            <a:ext cx="6896669" cy="1852849"/>
          </a:xfrm>
        </p:spPr>
        <p:txBody>
          <a:bodyPr/>
          <a:lstStyle/>
          <a:p>
            <a:r>
              <a:rPr lang="en" dirty="0" smtClean="0">
                <a:solidFill>
                  <a:schemeClr val="tx1"/>
                </a:solidFill>
              </a:rPr>
              <a:t>FPS Beginning Coaches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3051" y="3861344"/>
            <a:ext cx="3866866" cy="2061783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" dirty="0"/>
              <a:t>Part </a:t>
            </a:r>
            <a:r>
              <a:rPr lang="en" dirty="0" smtClean="0"/>
              <a:t>3:</a:t>
            </a:r>
            <a:endParaRPr lang="en" dirty="0"/>
          </a:p>
          <a:p>
            <a:pPr lvl="0" algn="l"/>
            <a:r>
              <a:rPr lang="en" dirty="0"/>
              <a:t>The </a:t>
            </a:r>
            <a:r>
              <a:rPr lang="en" dirty="0" smtClean="0"/>
              <a:t>Criteria and Table</a:t>
            </a:r>
            <a:endParaRPr lang="en" dirty="0"/>
          </a:p>
          <a:p>
            <a:pPr lvl="0" algn="l"/>
            <a:r>
              <a:rPr lang="en" dirty="0" smtClean="0"/>
              <a:t>The Action Plan</a:t>
            </a:r>
            <a:endParaRPr lang="en" dirty="0"/>
          </a:p>
          <a:p>
            <a:pPr lvl="0" algn="l"/>
            <a:endParaRPr lang="en" dirty="0"/>
          </a:p>
          <a:p>
            <a:pPr lvl="0" algn="l"/>
            <a:r>
              <a:rPr lang="en" sz="1400" dirty="0" smtClean="0">
                <a:solidFill>
                  <a:schemeClr val="tx1"/>
                </a:solidFill>
              </a:rPr>
              <a:t>April 2020</a:t>
            </a:r>
            <a:endParaRPr lang="en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183614" y="1146412"/>
            <a:ext cx="7942997" cy="152179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Apply Criteria to Solution </a:t>
            </a:r>
            <a:r>
              <a:rPr lang="en" dirty="0" smtClean="0"/>
              <a:t>Ideas in the Table</a:t>
            </a:r>
            <a:endParaRPr lang="en" dirty="0"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2115403" y="2668208"/>
            <a:ext cx="7792872" cy="2517942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 smtClean="0"/>
              <a:t>	The </a:t>
            </a:r>
            <a:r>
              <a:rPr lang="en" dirty="0"/>
              <a:t>evaluators are looking for eight solutions that they expect to be relevant to the UP</a:t>
            </a:r>
            <a:r>
              <a:rPr lang="en" dirty="0" smtClean="0"/>
              <a:t>.</a:t>
            </a:r>
            <a:endParaRPr lang="en" dirty="0"/>
          </a:p>
          <a:p>
            <a:pPr marL="609585" indent="-304792"/>
            <a:r>
              <a:rPr lang="en" dirty="0" smtClean="0"/>
              <a:t>Each solution is ranked from 1-8 based on each criterion.</a:t>
            </a:r>
          </a:p>
          <a:p>
            <a:pPr marL="609585" indent="-304792"/>
            <a:r>
              <a:rPr lang="en" dirty="0" smtClean="0"/>
              <a:t>List the solution with a very brief description in the table</a:t>
            </a:r>
            <a:endParaRPr lang="en" dirty="0"/>
          </a:p>
          <a:p>
            <a:pPr marL="609585" indent="-304792"/>
            <a:r>
              <a:rPr lang="en" dirty="0" smtClean="0"/>
              <a:t>Total score on the Table = 180 points</a:t>
            </a:r>
            <a:endParaRPr lang="en" dirty="0"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10</a:t>
            </a:fld>
            <a:endParaRPr lang="en" dirty="0"/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2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3885871" y="900752"/>
            <a:ext cx="4043479" cy="85304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 smtClean="0"/>
              <a:t>Example Table</a:t>
            </a:r>
            <a:endParaRPr lang="en" dirty="0"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2080627" y="2845628"/>
            <a:ext cx="6148973" cy="235416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 smtClean="0"/>
              <a:t>	</a:t>
            </a:r>
            <a:endParaRPr lang="en" dirty="0"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11</a:t>
            </a:fld>
            <a:endParaRPr lang="en" dirty="0"/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90004"/>
              </p:ext>
            </p:extLst>
          </p:nvPr>
        </p:nvGraphicFramePr>
        <p:xfrm>
          <a:off x="1843609" y="1753797"/>
          <a:ext cx="7832657" cy="3371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18951">
                  <a:extLst>
                    <a:ext uri="{9D8B030D-6E8A-4147-A177-3AD203B41FA5}">
                      <a16:colId xmlns:a16="http://schemas.microsoft.com/office/drawing/2014/main" val="666084073"/>
                    </a:ext>
                  </a:extLst>
                </a:gridCol>
                <a:gridCol w="1118951">
                  <a:extLst>
                    <a:ext uri="{9D8B030D-6E8A-4147-A177-3AD203B41FA5}">
                      <a16:colId xmlns:a16="http://schemas.microsoft.com/office/drawing/2014/main" val="4269677174"/>
                    </a:ext>
                  </a:extLst>
                </a:gridCol>
                <a:gridCol w="1118951">
                  <a:extLst>
                    <a:ext uri="{9D8B030D-6E8A-4147-A177-3AD203B41FA5}">
                      <a16:colId xmlns:a16="http://schemas.microsoft.com/office/drawing/2014/main" val="1718422737"/>
                    </a:ext>
                  </a:extLst>
                </a:gridCol>
                <a:gridCol w="1118951">
                  <a:extLst>
                    <a:ext uri="{9D8B030D-6E8A-4147-A177-3AD203B41FA5}">
                      <a16:colId xmlns:a16="http://schemas.microsoft.com/office/drawing/2014/main" val="312836233"/>
                    </a:ext>
                  </a:extLst>
                </a:gridCol>
                <a:gridCol w="1118951">
                  <a:extLst>
                    <a:ext uri="{9D8B030D-6E8A-4147-A177-3AD203B41FA5}">
                      <a16:colId xmlns:a16="http://schemas.microsoft.com/office/drawing/2014/main" val="2174713562"/>
                    </a:ext>
                  </a:extLst>
                </a:gridCol>
                <a:gridCol w="1118951">
                  <a:extLst>
                    <a:ext uri="{9D8B030D-6E8A-4147-A177-3AD203B41FA5}">
                      <a16:colId xmlns:a16="http://schemas.microsoft.com/office/drawing/2014/main" val="520056988"/>
                    </a:ext>
                  </a:extLst>
                </a:gridCol>
                <a:gridCol w="1118951">
                  <a:extLst>
                    <a:ext uri="{9D8B030D-6E8A-4147-A177-3AD203B41FA5}">
                      <a16:colId xmlns:a16="http://schemas.microsoft.com/office/drawing/2014/main" val="1313265327"/>
                    </a:ext>
                  </a:extLst>
                </a:gridCol>
              </a:tblGrid>
              <a:tr h="41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Criterion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Criterion 2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Criterion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Criterion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Criterion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51166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Solution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474771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Solution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75358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Solution 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60140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Solution 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34764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Solution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18856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Solution 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12861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Solution 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19067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Solution</a:t>
                      </a:r>
                      <a:r>
                        <a:rPr lang="en-US" sz="1600" baseline="0" dirty="0" smtClean="0"/>
                        <a:t> 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473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3609" y="5295331"/>
            <a:ext cx="88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#8 would be used to create the team’s Action Plan as it scored the highest total score.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3026597" y="1064841"/>
            <a:ext cx="4820865" cy="158282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 smtClean="0"/>
              <a:t>Applying </a:t>
            </a:r>
            <a:r>
              <a:rPr lang="en" dirty="0"/>
              <a:t>Criteria to Solution Ideas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2203457" y="2991717"/>
            <a:ext cx="6995134" cy="2098897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304792"/>
            <a:r>
              <a:rPr lang="en" dirty="0" smtClean="0"/>
              <a:t>Evaluators are looking for</a:t>
            </a:r>
            <a:r>
              <a:rPr lang="en" dirty="0"/>
              <a:t> </a:t>
            </a:r>
            <a:r>
              <a:rPr lang="en" dirty="0" smtClean="0"/>
              <a:t>correct </a:t>
            </a:r>
            <a:r>
              <a:rPr lang="en" dirty="0"/>
              <a:t>use </a:t>
            </a:r>
            <a:r>
              <a:rPr lang="en" dirty="0" smtClean="0"/>
              <a:t>of the table </a:t>
            </a:r>
          </a:p>
          <a:p>
            <a:pPr marL="609585" indent="-304792"/>
            <a:r>
              <a:rPr lang="en" dirty="0" smtClean="0"/>
              <a:t>Each error is assessed a one point penalty </a:t>
            </a:r>
          </a:p>
          <a:p>
            <a:pPr marL="609585" indent="-304792"/>
            <a:r>
              <a:rPr lang="en" dirty="0" smtClean="0"/>
              <a:t>An </a:t>
            </a:r>
            <a:r>
              <a:rPr lang="en" dirty="0"/>
              <a:t>automatic score of </a:t>
            </a:r>
            <a:r>
              <a:rPr lang="en" dirty="0" smtClean="0"/>
              <a:t>1 is given </a:t>
            </a:r>
            <a:r>
              <a:rPr lang="en-US" dirty="0" smtClean="0"/>
              <a:t>if</a:t>
            </a:r>
            <a:r>
              <a:rPr lang="en" dirty="0" smtClean="0"/>
              <a:t> the incorrect solution is used to write the Action Plan</a:t>
            </a:r>
            <a:endParaRPr lang="en" dirty="0"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12</a:t>
            </a:fld>
            <a:endParaRPr lang="en" sz="1600" dirty="0"/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4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1029749" y="716197"/>
            <a:ext cx="5889666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Alumni </a:t>
            </a:r>
            <a:r>
              <a:rPr lang="en" dirty="0" smtClean="0">
                <a:solidFill>
                  <a:schemeClr val="accent2">
                    <a:lumMod val="75000"/>
                  </a:schemeClr>
                </a:solidFill>
              </a:rPr>
              <a:t>Affirmation</a:t>
            </a:r>
            <a:endParaRPr lang="e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1452828" y="1864114"/>
            <a:ext cx="7309033" cy="3647842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 smtClean="0"/>
              <a:t>	The </a:t>
            </a:r>
            <a:r>
              <a:rPr lang="en" dirty="0"/>
              <a:t>techniques of FPS are similar to the techniques of the scientific method, so I felt I had a jump-start on my studies.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i="1" dirty="0" smtClean="0"/>
              <a:t>	Arthur </a:t>
            </a:r>
            <a:r>
              <a:rPr lang="en" i="1" dirty="0"/>
              <a:t>Mandelin</a:t>
            </a:r>
          </a:p>
          <a:p>
            <a:pPr>
              <a:buNone/>
            </a:pPr>
            <a:r>
              <a:rPr lang="en" dirty="0" smtClean="0"/>
              <a:t>	Northwestern </a:t>
            </a:r>
            <a:r>
              <a:rPr lang="en" dirty="0"/>
              <a:t>University Feinberg School of Medicine: Assistant professor of medicine and practicing physician</a:t>
            </a:r>
          </a:p>
          <a:p>
            <a:pPr>
              <a:buNone/>
            </a:pPr>
            <a:endParaRPr dirty="0"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13</a:t>
            </a:fld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32901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381781" y="213563"/>
            <a:ext cx="11428400" cy="12560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Step 6: The </a:t>
            </a:r>
            <a:r>
              <a:rPr lang="en" dirty="0"/>
              <a:t>Action Plan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14</a:t>
            </a:fld>
            <a:endParaRPr lang="en" sz="1600" dirty="0"/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6631" y="1329416"/>
            <a:ext cx="7878700" cy="4724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2735720" y="948209"/>
            <a:ext cx="5712245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Action Plan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2080627" y="2027888"/>
            <a:ext cx="7909535" cy="366323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An action plan is a proposal for solving the UP.</a:t>
            </a:r>
          </a:p>
          <a:p>
            <a:pPr marL="380990" indent="-380990"/>
            <a:r>
              <a:rPr lang="en" dirty="0" smtClean="0"/>
              <a:t>E</a:t>
            </a:r>
            <a:r>
              <a:rPr lang="en" b="1" dirty="0" smtClean="0"/>
              <a:t>xplain </a:t>
            </a:r>
            <a:r>
              <a:rPr lang="en" b="1" dirty="0"/>
              <a:t>in detail</a:t>
            </a:r>
            <a:r>
              <a:rPr lang="en" dirty="0"/>
              <a:t> the </a:t>
            </a:r>
            <a:r>
              <a:rPr lang="en" i="1" dirty="0"/>
              <a:t>who, what, why, how, when and where</a:t>
            </a:r>
            <a:r>
              <a:rPr lang="en" dirty="0"/>
              <a:t> of the solution idea.</a:t>
            </a:r>
          </a:p>
          <a:p>
            <a:pPr marL="380990" indent="-380990"/>
            <a:r>
              <a:rPr lang="en" b="1" dirty="0" smtClean="0"/>
              <a:t>It should be a workable idea</a:t>
            </a:r>
            <a:endParaRPr lang="en" dirty="0" smtClean="0"/>
          </a:p>
          <a:p>
            <a:pPr marL="380990" indent="-380990"/>
            <a:r>
              <a:rPr lang="en" dirty="0" smtClean="0"/>
              <a:t>It should have an impact on the Future Scene</a:t>
            </a:r>
          </a:p>
          <a:p>
            <a:pPr marL="380990" indent="-380990"/>
            <a:r>
              <a:rPr lang="en" dirty="0" smtClean="0"/>
              <a:t>It should include new </a:t>
            </a:r>
            <a:r>
              <a:rPr lang="en" dirty="0"/>
              <a:t>pathways and details </a:t>
            </a:r>
          </a:p>
          <a:p>
            <a:pPr marL="380990" indent="-380990"/>
            <a:r>
              <a:rPr lang="en" dirty="0" smtClean="0"/>
              <a:t>Combining</a:t>
            </a:r>
            <a:r>
              <a:rPr lang="en" b="1" dirty="0" smtClean="0"/>
              <a:t> UNRELATED </a:t>
            </a:r>
            <a:r>
              <a:rPr lang="en" dirty="0"/>
              <a:t>solution ideas </a:t>
            </a:r>
            <a:r>
              <a:rPr lang="en" dirty="0" smtClean="0"/>
              <a:t>are scored lower</a:t>
            </a:r>
            <a:endParaRPr lang="en" dirty="0"/>
          </a:p>
          <a:p>
            <a:pPr marL="380990" indent="-380990"/>
            <a:endParaRPr lang="en" dirty="0" smtClean="0"/>
          </a:p>
          <a:p>
            <a:pPr>
              <a:buNone/>
            </a:pPr>
            <a:endParaRPr dirty="0"/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15</a:t>
            </a:fld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34953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1452830" y="770788"/>
            <a:ext cx="7977773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Development of the Action Plan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1630251" y="1713988"/>
            <a:ext cx="8660161" cy="4086311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This measures the degree to which the team describes its Action Plan.</a:t>
            </a:r>
          </a:p>
          <a:p>
            <a:pPr marL="380990" indent="-380990"/>
            <a:r>
              <a:rPr lang="en" dirty="0"/>
              <a:t>H</a:t>
            </a:r>
            <a:r>
              <a:rPr lang="en" dirty="0" smtClean="0"/>
              <a:t>ow </a:t>
            </a:r>
            <a:r>
              <a:rPr lang="en" dirty="0"/>
              <a:t>and why </a:t>
            </a:r>
            <a:r>
              <a:rPr lang="en" dirty="0" smtClean="0"/>
              <a:t>will the </a:t>
            </a:r>
            <a:r>
              <a:rPr lang="en" dirty="0"/>
              <a:t>solution idea </a:t>
            </a:r>
            <a:r>
              <a:rPr lang="en" dirty="0" smtClean="0"/>
              <a:t>solve </a:t>
            </a:r>
            <a:r>
              <a:rPr lang="en" dirty="0"/>
              <a:t>the underlying </a:t>
            </a:r>
            <a:r>
              <a:rPr lang="en" dirty="0" smtClean="0"/>
              <a:t>problem?</a:t>
            </a:r>
          </a:p>
          <a:p>
            <a:pPr marL="380990" indent="-380990"/>
            <a:r>
              <a:rPr lang="en" dirty="0"/>
              <a:t>W</a:t>
            </a:r>
            <a:r>
              <a:rPr lang="en" dirty="0" smtClean="0"/>
              <a:t>hat </a:t>
            </a:r>
            <a:r>
              <a:rPr lang="en" dirty="0"/>
              <a:t>will be </a:t>
            </a:r>
            <a:r>
              <a:rPr lang="en" dirty="0" smtClean="0"/>
              <a:t>done?</a:t>
            </a:r>
          </a:p>
          <a:p>
            <a:pPr marL="380990" indent="-380990"/>
            <a:r>
              <a:rPr lang="en" dirty="0" smtClean="0"/>
              <a:t>Who will implement the plan?</a:t>
            </a:r>
          </a:p>
          <a:p>
            <a:pPr marL="380990" indent="-380990"/>
            <a:r>
              <a:rPr lang="en" dirty="0" smtClean="0"/>
              <a:t>What is the timeline for implementation?</a:t>
            </a:r>
          </a:p>
          <a:p>
            <a:pPr marL="380990" indent="-380990"/>
            <a:r>
              <a:rPr lang="en" dirty="0" smtClean="0"/>
              <a:t>What are the </a:t>
            </a:r>
            <a:r>
              <a:rPr lang="en" dirty="0"/>
              <a:t>beneficial </a:t>
            </a:r>
            <a:r>
              <a:rPr lang="en" dirty="0" smtClean="0"/>
              <a:t>results?</a:t>
            </a:r>
          </a:p>
          <a:p>
            <a:pPr marL="380990" indent="-380990"/>
            <a:r>
              <a:rPr lang="en" dirty="0" smtClean="0"/>
              <a:t>What is the plan for paying for implementation?</a:t>
            </a:r>
          </a:p>
          <a:p>
            <a:pPr marL="380990" indent="-380990"/>
            <a:r>
              <a:rPr lang="en" dirty="0" smtClean="0"/>
              <a:t>Did the team consider possible problems?</a:t>
            </a:r>
          </a:p>
          <a:p>
            <a:pPr marL="380990" indent="-380990"/>
            <a:r>
              <a:rPr lang="en" dirty="0" smtClean="0"/>
              <a:t>H</a:t>
            </a:r>
            <a:r>
              <a:rPr lang="en-US" dirty="0" smtClean="0"/>
              <a:t>a</a:t>
            </a:r>
            <a:r>
              <a:rPr lang="en" dirty="0" smtClean="0"/>
              <a:t>s the team included all the affected stakeholders?</a:t>
            </a:r>
            <a:endParaRPr lang="en" dirty="0"/>
          </a:p>
          <a:p>
            <a:pPr>
              <a:buNone/>
            </a:pPr>
            <a:endParaRPr dirty="0"/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119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2735720" y="948209"/>
            <a:ext cx="6312746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 smtClean="0"/>
              <a:t>Scoring of the Action </a:t>
            </a:r>
            <a:r>
              <a:rPr lang="en" dirty="0"/>
              <a:t>Plan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2107922" y="1891409"/>
            <a:ext cx="7909535" cy="366323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A score of “1” will be given on </a:t>
            </a:r>
            <a:r>
              <a:rPr lang="en" u="sng" dirty="0"/>
              <a:t>relevance</a:t>
            </a:r>
            <a:r>
              <a:rPr lang="en" dirty="0"/>
              <a:t>, </a:t>
            </a:r>
            <a:r>
              <a:rPr lang="en" u="sng" dirty="0"/>
              <a:t>effectiveness </a:t>
            </a:r>
            <a:r>
              <a:rPr lang="en" dirty="0"/>
              <a:t>and </a:t>
            </a:r>
            <a:r>
              <a:rPr lang="en" u="sng" dirty="0"/>
              <a:t>impact</a:t>
            </a:r>
            <a:r>
              <a:rPr lang="en" dirty="0"/>
              <a:t> for action plans that are completely off target relative to the UP or the Future Scene.</a:t>
            </a:r>
          </a:p>
          <a:p>
            <a:pPr marL="609585" indent="-304792"/>
            <a:r>
              <a:rPr lang="en" b="1" dirty="0"/>
              <a:t>Relevance</a:t>
            </a:r>
            <a:endParaRPr lang="en" dirty="0"/>
          </a:p>
          <a:p>
            <a:pPr marL="609585" indent="-304792"/>
            <a:r>
              <a:rPr lang="en" b="1" dirty="0"/>
              <a:t>Effectiveness</a:t>
            </a:r>
          </a:p>
          <a:p>
            <a:pPr marL="609585" indent="-304792"/>
            <a:r>
              <a:rPr lang="en" b="1" dirty="0"/>
              <a:t>Positive Impact </a:t>
            </a:r>
          </a:p>
          <a:p>
            <a:pPr marL="609585" indent="-304792"/>
            <a:r>
              <a:rPr lang="en" b="1" dirty="0"/>
              <a:t>Humaneness </a:t>
            </a:r>
          </a:p>
          <a:p>
            <a:pPr marL="609585" indent="-304792"/>
            <a:r>
              <a:rPr lang="en" b="1" dirty="0"/>
              <a:t>Criteria in development of Action Plan (new)</a:t>
            </a:r>
            <a:endParaRPr lang="en" dirty="0"/>
          </a:p>
          <a:p>
            <a:pPr marL="380990" indent="-380990"/>
            <a:endParaRPr lang="en" dirty="0" smtClean="0"/>
          </a:p>
          <a:p>
            <a:pPr>
              <a:buNone/>
            </a:pPr>
            <a:endParaRPr dirty="0"/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17</a:t>
            </a:fld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31224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985722" y="692045"/>
            <a:ext cx="5057152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Alumni </a:t>
            </a:r>
            <a:r>
              <a:rPr lang="en" dirty="0" smtClean="0">
                <a:solidFill>
                  <a:schemeClr val="accent2">
                    <a:lumMod val="75000"/>
                  </a:schemeClr>
                </a:solidFill>
              </a:rPr>
              <a:t>Affirmation</a:t>
            </a:r>
            <a:endParaRPr lang="e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85722" y="1635245"/>
            <a:ext cx="9438084" cy="4180104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 smtClean="0"/>
              <a:t>	I </a:t>
            </a:r>
            <a:r>
              <a:rPr lang="en" dirty="0"/>
              <a:t>think that the biggest impact FPS had on my education was encouraging curiosity. FPS pushed my young mind to integrate knowledge into creative solutions. I felt that I was more prepared for education at the collegiate level than many of my peers, mainly because I had already learned how to think critically through my experiences in FPS.</a:t>
            </a:r>
          </a:p>
          <a:p>
            <a:pPr>
              <a:buNone/>
            </a:pPr>
            <a:r>
              <a:rPr lang="en" dirty="0"/>
              <a:t> </a:t>
            </a:r>
          </a:p>
          <a:p>
            <a:pPr>
              <a:buNone/>
            </a:pPr>
            <a:r>
              <a:rPr lang="en" i="1" dirty="0" smtClean="0"/>
              <a:t>	Abigail </a:t>
            </a:r>
            <a:r>
              <a:rPr lang="en" i="1" dirty="0"/>
              <a:t>Zellner</a:t>
            </a:r>
          </a:p>
          <a:p>
            <a:pPr>
              <a:buNone/>
            </a:pPr>
            <a:r>
              <a:rPr lang="en" dirty="0" smtClean="0"/>
              <a:t>	UW-Madison</a:t>
            </a:r>
            <a:r>
              <a:rPr lang="en" dirty="0"/>
              <a:t>: Neurobiology; Human Development &amp; Family Studies</a:t>
            </a:r>
          </a:p>
          <a:p>
            <a:pPr>
              <a:buNone/>
            </a:pPr>
            <a:r>
              <a:rPr lang="en" dirty="0" smtClean="0"/>
              <a:t>	Wisconsin </a:t>
            </a:r>
            <a:r>
              <a:rPr lang="en" dirty="0"/>
              <a:t>FPS</a:t>
            </a:r>
          </a:p>
          <a:p>
            <a:pPr>
              <a:buNone/>
            </a:pPr>
            <a:endParaRPr dirty="0"/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18</a:t>
            </a:fld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35404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 smtClean="0"/>
              <a:t>Questions or Comments</a:t>
            </a:r>
            <a:endParaRPr lang="en" dirty="0"/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1349663" y="2220697"/>
            <a:ext cx="9519970" cy="2747087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endParaRPr lang="en" dirty="0" smtClean="0"/>
          </a:p>
          <a:p>
            <a:pPr lvl="0">
              <a:buNone/>
            </a:pPr>
            <a:r>
              <a:rPr lang="en-US" dirty="0">
                <a:solidFill>
                  <a:schemeClr val="tx1"/>
                </a:solidFill>
              </a:rPr>
              <a:t>If you have </a:t>
            </a:r>
            <a:r>
              <a:rPr lang="en-US" dirty="0" smtClean="0">
                <a:solidFill>
                  <a:schemeClr val="tx1"/>
                </a:solidFill>
              </a:rPr>
              <a:t>questions about the Washington Future Problem Solving Program, </a:t>
            </a:r>
            <a:r>
              <a:rPr lang="en-US" dirty="0">
                <a:solidFill>
                  <a:schemeClr val="tx1"/>
                </a:solidFill>
              </a:rPr>
              <a:t>please </a:t>
            </a:r>
            <a:r>
              <a:rPr lang="en-US" dirty="0" smtClean="0">
                <a:solidFill>
                  <a:schemeClr val="tx1"/>
                </a:solidFill>
              </a:rPr>
              <a:t>email the Affiliate Director at </a:t>
            </a:r>
            <a:r>
              <a:rPr lang="en-US" dirty="0">
                <a:solidFill>
                  <a:srgbClr val="FF0000"/>
                </a:solidFill>
              </a:rPr>
              <a:t>jbuissinkwafps@gmail.com</a:t>
            </a:r>
            <a:endParaRPr lang="en-US" dirty="0"/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r>
              <a:rPr lang="en-US" dirty="0" smtClean="0"/>
              <a:t>Check out the </a:t>
            </a:r>
            <a:r>
              <a:rPr lang="en-US" dirty="0" smtClean="0">
                <a:solidFill>
                  <a:srgbClr val="FF0000"/>
                </a:solidFill>
              </a:rPr>
              <a:t>wafps.org</a:t>
            </a:r>
            <a:r>
              <a:rPr lang="en-US" dirty="0" smtClean="0"/>
              <a:t> website for more information.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8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777922" y="1386233"/>
            <a:ext cx="4653887" cy="255046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r>
              <a:rPr lang="en" dirty="0" smtClean="0"/>
              <a:t>Steps 4 &amp; 5: </a:t>
            </a:r>
            <a:br>
              <a:rPr lang="en" dirty="0" smtClean="0"/>
            </a:br>
            <a:r>
              <a:rPr lang="en" dirty="0" smtClean="0"/>
              <a:t>The Criteria </a:t>
            </a:r>
            <a:r>
              <a:rPr lang="en" dirty="0"/>
              <a:t>and </a:t>
            </a:r>
            <a:r>
              <a:rPr lang="en" dirty="0" smtClean="0"/>
              <a:t>the Table</a:t>
            </a:r>
            <a:endParaRPr lang="en" dirty="0"/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2</a:t>
            </a:fld>
            <a:endParaRPr lang="en" sz="1600" dirty="0"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600" y="748882"/>
            <a:ext cx="6327281" cy="5143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5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T</a:t>
            </a:r>
            <a:r>
              <a:rPr lang="en" dirty="0" smtClean="0"/>
              <a:t>he End</a:t>
            </a:r>
            <a:endParaRPr lang="en" dirty="0"/>
          </a:p>
        </p:txBody>
      </p: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20</a:t>
            </a:fld>
            <a:endParaRPr lang="en" sz="1600" dirty="0"/>
          </a:p>
        </p:txBody>
      </p:sp>
      <p:pic>
        <p:nvPicPr>
          <p:cNvPr id="496" name="Shape 4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355" y="1536565"/>
            <a:ext cx="9216312" cy="468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4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121570" y="1378740"/>
            <a:ext cx="7022430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 smtClean="0"/>
              <a:t>Selecting your Best Solutions</a:t>
            </a:r>
            <a:endParaRPr lang="en" dirty="0"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824430" y="2545378"/>
            <a:ext cx="6319570" cy="2804544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380990" indent="-380990"/>
            <a:r>
              <a:rPr lang="en" sz="2800" dirty="0" smtClean="0"/>
              <a:t>After completing your 16 solutions, the team members select the eight solutions that they feel are most likely to solve the UP</a:t>
            </a:r>
          </a:p>
          <a:p>
            <a:pPr marL="380990" indent="-380990"/>
            <a:r>
              <a:rPr lang="en" sz="2800" dirty="0" smtClean="0"/>
              <a:t>These are written in the table using only a short description of the solution</a:t>
            </a:r>
            <a:endParaRPr lang="en" sz="2800" dirty="0"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3</a:t>
            </a:fld>
            <a:endParaRPr lang="en" sz="1600" dirty="0"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7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684842" y="1064841"/>
            <a:ext cx="7022430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Criteria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03707" y="2231479"/>
            <a:ext cx="6599350" cy="305020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380990" indent="-380990"/>
            <a:r>
              <a:rPr lang="en-US" dirty="0" smtClean="0"/>
              <a:t>The</a:t>
            </a:r>
            <a:r>
              <a:rPr lang="en" dirty="0" smtClean="0"/>
              <a:t> criteria are used to measure the effectiveness of your top eight solutions</a:t>
            </a:r>
            <a:endParaRPr lang="en" dirty="0"/>
          </a:p>
          <a:p>
            <a:pPr marL="380990" indent="-380990"/>
            <a:r>
              <a:rPr lang="en" b="1" dirty="0" smtClean="0"/>
              <a:t>Each criteria must include a superlative adjective</a:t>
            </a:r>
          </a:p>
          <a:p>
            <a:pPr marL="380990" indent="-380990"/>
            <a:r>
              <a:rPr lang="en" b="1" dirty="0" smtClean="0"/>
              <a:t>Each needs to be correctly written as a question</a:t>
            </a:r>
            <a:endParaRPr lang="en" dirty="0"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4</a:t>
            </a:fld>
            <a:endParaRPr lang="en" sz="1600" dirty="0"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7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684842" y="1064841"/>
            <a:ext cx="7022430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Criteria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03707" y="2231479"/>
            <a:ext cx="7049726" cy="305020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Applicability and Relevance</a:t>
            </a:r>
          </a:p>
          <a:p>
            <a:pPr marL="380990" indent="-380990"/>
            <a:r>
              <a:rPr lang="en" dirty="0"/>
              <a:t>Criteria not correctly written </a:t>
            </a:r>
            <a:r>
              <a:rPr lang="en" b="1" dirty="0"/>
              <a:t>ARE</a:t>
            </a:r>
            <a:r>
              <a:rPr lang="en" dirty="0"/>
              <a:t> evaluated for relevance and applicability.</a:t>
            </a:r>
          </a:p>
          <a:p>
            <a:pPr marL="609585" indent="-304792"/>
            <a:r>
              <a:rPr lang="en" dirty="0" smtClean="0"/>
              <a:t>A well-written criteria should be relevant</a:t>
            </a:r>
            <a:endParaRPr lang="en" dirty="0"/>
          </a:p>
          <a:p>
            <a:pPr marL="609585" indent="-304792"/>
            <a:r>
              <a:rPr lang="en" dirty="0" smtClean="0"/>
              <a:t>A criteria could be classified as not relevant if it would have no impact while evaluating the solutions</a:t>
            </a:r>
            <a:endParaRPr lang="en" dirty="0"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5</a:t>
            </a:fld>
            <a:endParaRPr lang="en" sz="1600" dirty="0"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0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302705" y="1064841"/>
            <a:ext cx="7541045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2</a:t>
            </a:r>
            <a:r>
              <a:rPr lang="en" dirty="0" smtClean="0"/>
              <a:t> </a:t>
            </a:r>
            <a:r>
              <a:rPr lang="en" dirty="0"/>
              <a:t>Tier Criteria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589308" y="1999457"/>
            <a:ext cx="8496388" cy="3989036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Generic </a:t>
            </a:r>
            <a:r>
              <a:rPr lang="en" dirty="0"/>
              <a:t>(1 point)</a:t>
            </a:r>
          </a:p>
          <a:p>
            <a:pPr>
              <a:buNone/>
            </a:pPr>
            <a:r>
              <a:rPr lang="en" b="1" dirty="0"/>
              <a:t>Definition</a:t>
            </a:r>
            <a:r>
              <a:rPr lang="en" dirty="0"/>
              <a:t>: A criterion that can be linked or used with any topic of study.</a:t>
            </a:r>
          </a:p>
          <a:p>
            <a:pPr>
              <a:buNone/>
            </a:pPr>
            <a:r>
              <a:rPr lang="en" dirty="0"/>
              <a:t>Examples: </a:t>
            </a:r>
          </a:p>
          <a:p>
            <a:pPr marL="609585" indent="-304792"/>
            <a:r>
              <a:rPr lang="en" dirty="0"/>
              <a:t>Which solution will be the most effective?</a:t>
            </a:r>
          </a:p>
          <a:p>
            <a:pPr marL="609585" indent="-304792"/>
            <a:r>
              <a:rPr lang="en" dirty="0"/>
              <a:t>Which solution will cost the least?</a:t>
            </a:r>
          </a:p>
          <a:p>
            <a:pPr marL="609585" indent="-304792"/>
            <a:r>
              <a:rPr lang="en" dirty="0"/>
              <a:t>Which solution will make the most people happy?</a:t>
            </a:r>
          </a:p>
          <a:p>
            <a:pPr>
              <a:buNone/>
            </a:pPr>
            <a:r>
              <a:rPr lang="en" dirty="0"/>
              <a:t>		</a:t>
            </a:r>
          </a:p>
          <a:p>
            <a:pPr>
              <a:buNone/>
            </a:pPr>
            <a:endParaRPr dirty="0"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6</a:t>
            </a:fld>
            <a:endParaRPr lang="en" sz="1600" dirty="0"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0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302705" y="1064841"/>
            <a:ext cx="7541045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2</a:t>
            </a:r>
            <a:r>
              <a:rPr lang="en" dirty="0" smtClean="0"/>
              <a:t> </a:t>
            </a:r>
            <a:r>
              <a:rPr lang="en" dirty="0"/>
              <a:t>Tier Criteria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589308" y="1999457"/>
            <a:ext cx="8496388" cy="3678012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b="1" dirty="0"/>
              <a:t>Advanced </a:t>
            </a:r>
            <a:r>
              <a:rPr lang="en" dirty="0" smtClean="0"/>
              <a:t>(2 </a:t>
            </a:r>
            <a:r>
              <a:rPr lang="en" dirty="0"/>
              <a:t>points)</a:t>
            </a:r>
          </a:p>
          <a:p>
            <a:pPr>
              <a:buNone/>
            </a:pPr>
            <a:r>
              <a:rPr lang="en" b="1" dirty="0"/>
              <a:t>Definition</a:t>
            </a:r>
            <a:r>
              <a:rPr lang="en" dirty="0"/>
              <a:t>: Criteria that go beyond </a:t>
            </a:r>
            <a:r>
              <a:rPr lang="en" dirty="0" smtClean="0"/>
              <a:t>generic.</a:t>
            </a:r>
            <a:endParaRPr lang="en" dirty="0"/>
          </a:p>
          <a:p>
            <a:pPr>
              <a:buNone/>
            </a:pPr>
            <a:r>
              <a:rPr lang="en" dirty="0"/>
              <a:t>Advanced criteria can be written in three ways:</a:t>
            </a:r>
          </a:p>
          <a:p>
            <a:pPr marL="609585" indent="-304792"/>
            <a:r>
              <a:rPr lang="en" dirty="0"/>
              <a:t>Based on the KVP, condition phrase or the purpose of the UP.</a:t>
            </a:r>
          </a:p>
          <a:p>
            <a:pPr marL="609585" indent="-304792"/>
            <a:r>
              <a:rPr lang="en" dirty="0"/>
              <a:t>Specific to the topic that cannot be easily used with many other topic areas.</a:t>
            </a:r>
          </a:p>
          <a:p>
            <a:pPr marL="609585" indent="-304792"/>
            <a:r>
              <a:rPr lang="en" dirty="0"/>
              <a:t>A generic core idea that is justified with specific, detailed information from the Future Scene.</a:t>
            </a:r>
          </a:p>
          <a:p>
            <a:pPr>
              <a:buNone/>
            </a:pPr>
            <a:r>
              <a:rPr lang="en" dirty="0"/>
              <a:t>		</a:t>
            </a:r>
          </a:p>
          <a:p>
            <a:pPr>
              <a:buNone/>
            </a:pPr>
            <a:endParaRPr dirty="0"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7</a:t>
            </a:fld>
            <a:endParaRPr lang="en" sz="1600" dirty="0"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2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302705" y="1064841"/>
            <a:ext cx="7541045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2</a:t>
            </a:r>
            <a:r>
              <a:rPr lang="en" dirty="0" smtClean="0"/>
              <a:t> </a:t>
            </a:r>
            <a:r>
              <a:rPr lang="en" dirty="0"/>
              <a:t>Tier Criteria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302705" y="1999457"/>
            <a:ext cx="9833867" cy="3678012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Examples of </a:t>
            </a:r>
            <a:r>
              <a:rPr lang="en" dirty="0" smtClean="0"/>
              <a:t>2-point </a:t>
            </a:r>
            <a:r>
              <a:rPr lang="en" dirty="0"/>
              <a:t>criteria using the following UP:</a:t>
            </a:r>
          </a:p>
          <a:p>
            <a:pPr>
              <a:buNone/>
            </a:pPr>
            <a:r>
              <a:rPr lang="en" sz="1867" dirty="0"/>
              <a:t>AI-driven aircars are a popular alternative to traditional automobiles at airports in 2061, adding to the further congestion of the skies already full of short-haul and long-haul aircraft. How might we alleviate congestion at airports worldwide so that the potential for air accidents is lessened.</a:t>
            </a:r>
          </a:p>
          <a:p>
            <a:pPr>
              <a:buNone/>
            </a:pPr>
            <a:r>
              <a:rPr lang="en" dirty="0"/>
              <a:t>(UP/KVP) WSW alleviate the </a:t>
            </a:r>
            <a:r>
              <a:rPr lang="en" b="1" dirty="0"/>
              <a:t>most </a:t>
            </a:r>
            <a:r>
              <a:rPr lang="en" dirty="0"/>
              <a:t>congestion at airports worldwide?</a:t>
            </a:r>
          </a:p>
          <a:p>
            <a:pPr>
              <a:buNone/>
            </a:pPr>
            <a:r>
              <a:rPr lang="en" dirty="0"/>
              <a:t>(UP/Purpose) WSW reduce accidents the </a:t>
            </a:r>
            <a:r>
              <a:rPr lang="en" b="1" dirty="0"/>
              <a:t>most </a:t>
            </a:r>
            <a:r>
              <a:rPr lang="en" dirty="0"/>
              <a:t>at airports worldwide? </a:t>
            </a:r>
          </a:p>
          <a:p>
            <a:pPr>
              <a:buNone/>
            </a:pPr>
            <a:r>
              <a:rPr lang="en" dirty="0"/>
              <a:t>(Generic + FS Fact) Since aircars are driven by AI navigation systems, WSW be the </a:t>
            </a:r>
            <a:r>
              <a:rPr lang="en" b="1" dirty="0"/>
              <a:t>safest </a:t>
            </a:r>
            <a:r>
              <a:rPr lang="en" dirty="0"/>
              <a:t>in case AI fails?</a:t>
            </a:r>
          </a:p>
          <a:p>
            <a:pPr>
              <a:buNone/>
            </a:pPr>
            <a:r>
              <a:rPr lang="en" dirty="0"/>
              <a:t>(Plain, specific) WSW protect the security of air travelers the </a:t>
            </a:r>
            <a:r>
              <a:rPr lang="en" b="1" dirty="0"/>
              <a:t>most</a:t>
            </a:r>
            <a:r>
              <a:rPr lang="en" dirty="0"/>
              <a:t>?</a:t>
            </a:r>
          </a:p>
          <a:p>
            <a:pPr>
              <a:buNone/>
            </a:pPr>
            <a:r>
              <a:rPr lang="en" dirty="0"/>
              <a:t>		</a:t>
            </a:r>
          </a:p>
          <a:p>
            <a:pPr>
              <a:buNone/>
            </a:pPr>
            <a:endParaRPr dirty="0"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8</a:t>
            </a:fld>
            <a:endParaRPr lang="en" sz="1600" dirty="0"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1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302705" y="1064841"/>
            <a:ext cx="7541045" cy="9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2</a:t>
            </a:r>
            <a:r>
              <a:rPr lang="en" dirty="0" smtClean="0"/>
              <a:t> </a:t>
            </a:r>
            <a:r>
              <a:rPr lang="en" dirty="0"/>
              <a:t>Tier Criteria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302705" y="1999457"/>
            <a:ext cx="9833867" cy="3678012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2</a:t>
            </a:r>
            <a:r>
              <a:rPr lang="en" dirty="0" smtClean="0"/>
              <a:t>-point </a:t>
            </a:r>
            <a:r>
              <a:rPr lang="en" dirty="0"/>
              <a:t>criteria using the following UP:</a:t>
            </a:r>
          </a:p>
          <a:p>
            <a:pPr>
              <a:buNone/>
            </a:pPr>
            <a:r>
              <a:rPr lang="en" sz="1867" dirty="0"/>
              <a:t>AI-driven aircars are a popular alternative to traditional automobiles at airports in 2061, adding to the further congestion of the skies already full of short-haul and long-haul aircraft. How might we alleviate congestion at airports worldwide so that the potential for air accidents is lessened.</a:t>
            </a:r>
          </a:p>
          <a:p>
            <a:pPr>
              <a:buNone/>
            </a:pPr>
            <a:r>
              <a:rPr lang="en" dirty="0"/>
              <a:t>(Generic + FS Fact) Since business travelers are sometimes subjected to hand searching of carry-on bags, WSW save the </a:t>
            </a:r>
            <a:r>
              <a:rPr lang="en" b="1" dirty="0"/>
              <a:t>most </a:t>
            </a:r>
            <a:r>
              <a:rPr lang="en" dirty="0"/>
              <a:t>time for these travelers?</a:t>
            </a:r>
          </a:p>
          <a:p>
            <a:pPr>
              <a:buNone/>
            </a:pPr>
            <a:r>
              <a:rPr lang="en" dirty="0"/>
              <a:t>(Plain, specific) WSW create the </a:t>
            </a:r>
            <a:r>
              <a:rPr lang="en" b="1" dirty="0"/>
              <a:t>most </a:t>
            </a:r>
            <a:r>
              <a:rPr lang="en" dirty="0"/>
              <a:t>equity for travelers of all income levels?</a:t>
            </a:r>
          </a:p>
          <a:p>
            <a:pPr>
              <a:buNone/>
            </a:pPr>
            <a:r>
              <a:rPr lang="en" dirty="0"/>
              <a:t>(Plain, specific) WSW </a:t>
            </a:r>
            <a:r>
              <a:rPr lang="en" b="1" dirty="0"/>
              <a:t>best </a:t>
            </a:r>
            <a:r>
              <a:rPr lang="en" dirty="0"/>
              <a:t>protect the privacy of air travelers</a:t>
            </a:r>
            <a:r>
              <a:rPr lang="en" dirty="0" smtClean="0"/>
              <a:t>? </a:t>
            </a:r>
            <a:r>
              <a:rPr lang="en" sz="1800" dirty="0" smtClean="0"/>
              <a:t>(This criterion may be classified as not relevant depending on the Future Scene)</a:t>
            </a:r>
            <a:endParaRPr lang="en" dirty="0"/>
          </a:p>
          <a:p>
            <a:pPr>
              <a:buNone/>
            </a:pPr>
            <a:r>
              <a:rPr lang="en" dirty="0"/>
              <a:t>		</a:t>
            </a:r>
          </a:p>
          <a:p>
            <a:pPr>
              <a:buNone/>
            </a:pPr>
            <a:endParaRPr dirty="0"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/>
              <a:pPr/>
              <a:t>9</a:t>
            </a:fld>
            <a:endParaRPr lang="en" dirty="0"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48" y="130225"/>
            <a:ext cx="2638917" cy="186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3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909</Words>
  <Application>Microsoft Office PowerPoint</Application>
  <PresentationFormat>Widescreen</PresentationFormat>
  <Paragraphs>185</Paragraphs>
  <Slides>20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Organic</vt:lpstr>
      <vt:lpstr>FPS Beginning Coaches Training</vt:lpstr>
      <vt:lpstr>Steps 4 &amp; 5:  The Criteria and the Table</vt:lpstr>
      <vt:lpstr>Selecting your Best Solutions</vt:lpstr>
      <vt:lpstr>Criteria</vt:lpstr>
      <vt:lpstr>Criteria</vt:lpstr>
      <vt:lpstr>2 Tier Criteria</vt:lpstr>
      <vt:lpstr>2 Tier Criteria</vt:lpstr>
      <vt:lpstr>2 Tier Criteria</vt:lpstr>
      <vt:lpstr>2 Tier Criteria</vt:lpstr>
      <vt:lpstr>Apply Criteria to Solution Ideas in the Table</vt:lpstr>
      <vt:lpstr>Example Table</vt:lpstr>
      <vt:lpstr>Applying Criteria to Solution Ideas</vt:lpstr>
      <vt:lpstr>Alumni Affirmation</vt:lpstr>
      <vt:lpstr>Step 6: The Action Plan</vt:lpstr>
      <vt:lpstr>Action Plan</vt:lpstr>
      <vt:lpstr>Development of the Action Plan</vt:lpstr>
      <vt:lpstr>Scoring of the Action Plan</vt:lpstr>
      <vt:lpstr>Alumni Affirmation</vt:lpstr>
      <vt:lpstr>Questions or Comments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Buissink</dc:creator>
  <cp:lastModifiedBy>John Buissink</cp:lastModifiedBy>
  <cp:revision>19</cp:revision>
  <dcterms:created xsi:type="dcterms:W3CDTF">2020-04-23T17:12:46Z</dcterms:created>
  <dcterms:modified xsi:type="dcterms:W3CDTF">2021-11-12T20:29:04Z</dcterms:modified>
</cp:coreProperties>
</file>