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22"/>
  </p:notesMasterIdLst>
  <p:sldIdLst>
    <p:sldId id="256" r:id="rId2"/>
    <p:sldId id="258" r:id="rId3"/>
    <p:sldId id="259" r:id="rId4"/>
    <p:sldId id="260" r:id="rId5"/>
    <p:sldId id="261" r:id="rId6"/>
    <p:sldId id="262" r:id="rId7"/>
    <p:sldId id="323" r:id="rId8"/>
    <p:sldId id="316" r:id="rId9"/>
    <p:sldId id="317" r:id="rId10"/>
    <p:sldId id="266" r:id="rId11"/>
    <p:sldId id="264" r:id="rId12"/>
    <p:sldId id="265" r:id="rId13"/>
    <p:sldId id="267" r:id="rId14"/>
    <p:sldId id="320" r:id="rId15"/>
    <p:sldId id="268" r:id="rId16"/>
    <p:sldId id="269" r:id="rId17"/>
    <p:sldId id="321" r:id="rId18"/>
    <p:sldId id="270" r:id="rId19"/>
    <p:sldId id="319" r:id="rId20"/>
    <p:sldId id="315" r:id="rId21"/>
  </p:sldIdLst>
  <p:sldSz cx="9144000" cy="5143500" type="screen16x9"/>
  <p:notesSz cx="6858000" cy="9144000"/>
  <p:embeddedFontLst>
    <p:embeddedFont>
      <p:font typeface="Century Gothic" panose="020B0502020202020204" pitchFamily="34" charset="0"/>
      <p:regular r:id="rId23"/>
      <p:bold r:id="rId24"/>
      <p:italic r:id="rId25"/>
      <p:boldItalic r:id="rId26"/>
    </p:embeddedFont>
    <p:embeddedFont>
      <p:font typeface="Wingdings 3" panose="05040102010807070707" pitchFamily="18" charset="2"/>
      <p:regular r:id="rId27"/>
    </p:embeddedFont>
    <p:embeddedFont>
      <p:font typeface="Open Sans"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82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02963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5" name="Shape 4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35408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2" name="Shape 4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The importance of evaluating. It is subjective, which is a strength. “You can’t have divergent thinking without divergent thinking.” The system is reliable because of ranking and multiple evaluations in competition.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87124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87406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66813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514350"/>
            <a:ext cx="6000750" cy="2228851"/>
          </a:xfrm>
        </p:spPr>
        <p:txBody>
          <a:bodyPr anchor="b">
            <a:normAutofit/>
          </a:bodyPr>
          <a:lstStyle>
            <a:lvl1pPr algn="l">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13159" y="2882900"/>
            <a:ext cx="4800600" cy="1460500"/>
          </a:xfrm>
        </p:spPr>
        <p:txBody>
          <a:bodyPr anchor="t">
            <a:normAutofit/>
          </a:bodyPr>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cxnSp>
        <p:nvCxnSpPr>
          <p:cNvPr id="16" name="Straight Connector 15"/>
          <p:cNvCxnSpPr/>
          <p:nvPr/>
        </p:nvCxnSpPr>
        <p:spPr>
          <a:xfrm flipH="1">
            <a:off x="6171009" y="6350"/>
            <a:ext cx="2857500" cy="28575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68659"/>
            <a:ext cx="4560491" cy="456049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171450"/>
            <a:ext cx="3714750" cy="371475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24209"/>
            <a:ext cx="3639742" cy="363974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457201"/>
            <a:ext cx="3257549" cy="325754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172792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514350" y="400050"/>
            <a:ext cx="8114109" cy="234315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16" name="Text Placeholder 9"/>
          <p:cNvSpPr>
            <a:spLocks noGrp="1"/>
          </p:cNvSpPr>
          <p:nvPr>
            <p:ph type="body" sz="quarter" idx="14"/>
          </p:nvPr>
        </p:nvSpPr>
        <p:spPr>
          <a:xfrm>
            <a:off x="685801" y="2882900"/>
            <a:ext cx="6228158" cy="342900"/>
          </a:xfrm>
        </p:spPr>
        <p:txBody>
          <a:bodyPr anchor="t">
            <a:normAutofit/>
          </a:bodyPr>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9334D819-9F07-4261-B09B-9E467E5D9002}" type="datetimeFigureOut">
              <a:rPr lang="en-US" smtClean="0"/>
              <a:pPr/>
              <a:t>11/12/2021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10205066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anchor="ctr">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9" y="3086100"/>
            <a:ext cx="6401991" cy="14097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53308348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514350"/>
            <a:ext cx="6858001" cy="20574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84659" y="2571750"/>
            <a:ext cx="6400800"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513160" y="3225801"/>
            <a:ext cx="6400800" cy="1263649"/>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
        <p:nvSpPr>
          <p:cNvPr id="14" name="TextBox 13"/>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286450626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2571750"/>
            <a:ext cx="6400800" cy="1273050"/>
          </a:xfrm>
        </p:spPr>
        <p:txBody>
          <a:bodyPr anchor="b">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8" y="3849736"/>
            <a:ext cx="6401993" cy="645300"/>
          </a:xfrm>
        </p:spPr>
        <p:txBody>
          <a:bodyPr anchor="t">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16818494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514350"/>
            <a:ext cx="6858000" cy="2057400"/>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3159" y="2946400"/>
            <a:ext cx="6400801" cy="78740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3159" y="3733800"/>
            <a:ext cx="6400801" cy="76200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
        <p:nvSpPr>
          <p:cNvPr id="11" name="TextBox 10"/>
          <p:cNvSpPr txBox="1"/>
          <p:nvPr/>
        </p:nvSpPr>
        <p:spPr>
          <a:xfrm>
            <a:off x="398859" y="609167"/>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2" name="TextBox 11"/>
          <p:cNvSpPr txBox="1"/>
          <p:nvPr/>
        </p:nvSpPr>
        <p:spPr>
          <a:xfrm>
            <a:off x="7714059" y="2076451"/>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spTree>
    <p:extLst>
      <p:ext uri="{BB962C8B-B14F-4D97-AF65-F5344CB8AC3E}">
        <p14:creationId xmlns:p14="http://schemas.microsoft.com/office/powerpoint/2010/main" val="309665722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3159" y="2946401"/>
            <a:ext cx="6400800" cy="62865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3159" y="3575049"/>
            <a:ext cx="6400801" cy="9207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5555960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223243151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514350"/>
            <a:ext cx="1543050" cy="3429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514350"/>
            <a:ext cx="5867400" cy="398145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285286937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7" name="Shape 27"/>
          <p:cNvSpPr txBox="1">
            <a:spLocks noGrp="1"/>
          </p:cNvSpPr>
          <p:nvPr>
            <p:ph type="title"/>
          </p:nvPr>
        </p:nvSpPr>
        <p:spPr>
          <a:xfrm>
            <a:off x="311700" y="445025"/>
            <a:ext cx="8520600" cy="707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4245829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21"/>
        <p:cNvGrpSpPr/>
        <p:nvPr/>
      </p:nvGrpSpPr>
      <p:grpSpPr>
        <a:xfrm>
          <a:off x="0" y="0"/>
          <a:ext cx="0" cy="0"/>
          <a:chOff x="0" y="0"/>
          <a:chExt cx="0" cy="0"/>
        </a:xfrm>
      </p:grpSpPr>
      <p:sp>
        <p:nvSpPr>
          <p:cNvPr id="23" name="Shape 23"/>
          <p:cNvSpPr txBox="1">
            <a:spLocks noGrp="1"/>
          </p:cNvSpPr>
          <p:nvPr>
            <p:ph type="title"/>
          </p:nvPr>
        </p:nvSpPr>
        <p:spPr>
          <a:xfrm>
            <a:off x="311700" y="814800"/>
            <a:ext cx="8571300" cy="942000"/>
          </a:xfrm>
          <a:prstGeom prst="rect">
            <a:avLst/>
          </a:prstGeom>
        </p:spPr>
        <p:txBody>
          <a:bodyPr wrap="square"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extLst>
      <p:ext uri="{BB962C8B-B14F-4D97-AF65-F5344CB8AC3E}">
        <p14:creationId xmlns:p14="http://schemas.microsoft.com/office/powerpoint/2010/main" val="369088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290983267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1504950"/>
            <a:ext cx="6400801" cy="1711200"/>
          </a:xfrm>
        </p:spPr>
        <p:txBody>
          <a:bodyPr anchor="b">
            <a:normAutofit/>
          </a:bodyPr>
          <a:lstStyle>
            <a:lvl1pPr algn="l">
              <a:defRPr sz="27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60" y="3371850"/>
            <a:ext cx="6400800" cy="1123950"/>
          </a:xfrm>
        </p:spPr>
        <p:txBody>
          <a:bodyPr anchor="t">
            <a:normAutofit/>
          </a:bodyPr>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11/12/2021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127482233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3159" y="514351"/>
            <a:ext cx="3703241" cy="271145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56100" y="514351"/>
            <a:ext cx="3700859" cy="271145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3548350205"/>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9061" y="514350"/>
            <a:ext cx="3487340"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513159" y="952897"/>
            <a:ext cx="3703241" cy="2272904"/>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59299" y="514350"/>
            <a:ext cx="3498851" cy="432197"/>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354909" y="946546"/>
            <a:ext cx="3696891" cy="2272904"/>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1152958958"/>
      </p:ext>
    </p:extLst>
  </p:cSld>
  <p:clrMapOvr>
    <a:masterClrMapping/>
  </p:clrMapOvr>
  <p:hf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19379540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1536069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514350"/>
            <a:ext cx="2743200" cy="10287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513159" y="514350"/>
            <a:ext cx="4457701" cy="398145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13759" y="1657350"/>
            <a:ext cx="2743200" cy="156845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2666624866"/>
      </p:ext>
    </p:extLst>
  </p:cSld>
  <p:clrMapOvr>
    <a:masterClrMapping/>
  </p:clrMapOvr>
  <p:hf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085850"/>
            <a:ext cx="4514850" cy="85725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1759" y="685800"/>
            <a:ext cx="2460731" cy="3429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3542109" y="2082800"/>
            <a:ext cx="4516041" cy="15367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11/12/2021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343064025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6905227" y="2222500"/>
            <a:ext cx="2236394" cy="2406650"/>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3365499"/>
            <a:ext cx="6400800" cy="11303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3159" y="514351"/>
            <a:ext cx="6400800" cy="271145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28309" y="4629150"/>
            <a:ext cx="1200150" cy="273844"/>
          </a:xfrm>
          <a:prstGeom prst="rect">
            <a:avLst/>
          </a:prstGeom>
        </p:spPr>
        <p:txBody>
          <a:bodyPr vert="horz" lIns="91440" tIns="45720" rIns="91440" bIns="45720" rtlCol="0" anchor="t"/>
          <a:lstStyle>
            <a:lvl1pPr algn="r">
              <a:defRPr sz="750" b="0" i="0">
                <a:solidFill>
                  <a:schemeClr val="bg2">
                    <a:lumMod val="50000"/>
                  </a:schemeClr>
                </a:solidFill>
                <a:effectLst/>
                <a:latin typeface="+mn-lt"/>
              </a:defRPr>
            </a:lvl1pPr>
          </a:lstStyle>
          <a:p>
            <a:fld id="{9334D819-9F07-4261-B09B-9E467E5D9002}" type="datetimeFigureOut">
              <a:rPr lang="en-US" smtClean="0"/>
              <a:pPr/>
              <a:t>11/12/2021</a:t>
            </a:fld>
            <a:endParaRPr lang="en-US" dirty="0"/>
          </a:p>
        </p:txBody>
      </p:sp>
      <p:sp>
        <p:nvSpPr>
          <p:cNvPr id="5" name="Footer Placeholder 4"/>
          <p:cNvSpPr>
            <a:spLocks noGrp="1"/>
          </p:cNvSpPr>
          <p:nvPr>
            <p:ph type="ftr" sz="quarter" idx="3"/>
          </p:nvPr>
        </p:nvSpPr>
        <p:spPr>
          <a:xfrm>
            <a:off x="513159" y="4629150"/>
            <a:ext cx="5657850" cy="273844"/>
          </a:xfrm>
          <a:prstGeom prst="rect">
            <a:avLst/>
          </a:prstGeom>
        </p:spPr>
        <p:txBody>
          <a:bodyPr vert="horz" lIns="91440" tIns="45720" rIns="91440" bIns="45720" rtlCol="0" anchor="t"/>
          <a:lstStyle>
            <a:lvl1pPr algn="l">
              <a:defRPr sz="75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2400" y="4183857"/>
            <a:ext cx="856684" cy="502444"/>
          </a:xfrm>
          <a:prstGeom prst="rect">
            <a:avLst/>
          </a:prstGeom>
        </p:spPr>
        <p:txBody>
          <a:bodyPr vert="horz" lIns="91440" tIns="45720" rIns="91440" bIns="45720" rtlCol="0" anchor="b"/>
          <a:lstStyle>
            <a:lvl1pPr algn="r">
              <a:defRPr sz="2400" b="0" i="0">
                <a:solidFill>
                  <a:schemeClr val="bg2">
                    <a:lumMod val="50000"/>
                  </a:schemeClr>
                </a:solidFill>
                <a:effectLst/>
                <a:latin typeface="+mn-lt"/>
              </a:defRPr>
            </a:lvl1pPr>
          </a:lstStyle>
          <a:p>
            <a:pPr lvl="0" algn="r">
              <a:spcBef>
                <a:spcPts val="0"/>
              </a:spcBef>
              <a:buNone/>
            </a:pPr>
            <a:fld id="{00000000-1234-1234-1234-123412341234}" type="slidenum">
              <a:rPr lang="en" sz="1000" smtClean="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368080639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Lst>
  <p:hf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about:blan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959584" y="683046"/>
            <a:ext cx="7136700" cy="1577780"/>
          </a:xfrm>
          <a:prstGeom prst="rect">
            <a:avLst/>
          </a:prstGeom>
        </p:spPr>
        <p:txBody>
          <a:bodyPr wrap="square" lIns="91425" tIns="91425" rIns="91425" bIns="91425" anchor="b" anchorCtr="0">
            <a:noAutofit/>
          </a:bodyPr>
          <a:lstStyle/>
          <a:p>
            <a:pPr lvl="0">
              <a:spcBef>
                <a:spcPts val="0"/>
              </a:spcBef>
              <a:buNone/>
            </a:pPr>
            <a:r>
              <a:rPr lang="en" sz="4800" dirty="0"/>
              <a:t>FPS </a:t>
            </a:r>
            <a:r>
              <a:rPr lang="en" sz="4800" dirty="0" smtClean="0"/>
              <a:t>Beginning Coaches Training</a:t>
            </a:r>
            <a:endParaRPr lang="en" sz="4800" dirty="0"/>
          </a:p>
        </p:txBody>
      </p:sp>
      <p:sp>
        <p:nvSpPr>
          <p:cNvPr id="67" name="Shape 67"/>
          <p:cNvSpPr txBox="1">
            <a:spLocks noGrp="1"/>
          </p:cNvSpPr>
          <p:nvPr>
            <p:ph type="subTitle" idx="1"/>
          </p:nvPr>
        </p:nvSpPr>
        <p:spPr>
          <a:xfrm>
            <a:off x="1969783" y="2481163"/>
            <a:ext cx="4100510" cy="2024736"/>
          </a:xfrm>
          <a:prstGeom prst="rect">
            <a:avLst/>
          </a:prstGeom>
        </p:spPr>
        <p:txBody>
          <a:bodyPr wrap="square" lIns="91425" tIns="91425" rIns="91425" bIns="91425" anchor="t" anchorCtr="0">
            <a:noAutofit/>
          </a:bodyPr>
          <a:lstStyle/>
          <a:p>
            <a:pPr lvl="0">
              <a:spcBef>
                <a:spcPts val="0"/>
              </a:spcBef>
              <a:buNone/>
            </a:pPr>
            <a:r>
              <a:rPr lang="en" dirty="0" smtClean="0">
                <a:solidFill>
                  <a:schemeClr val="tx1"/>
                </a:solidFill>
              </a:rPr>
              <a:t>Part I</a:t>
            </a:r>
          </a:p>
          <a:p>
            <a:pPr lvl="0">
              <a:spcBef>
                <a:spcPts val="0"/>
              </a:spcBef>
              <a:buNone/>
            </a:pPr>
            <a:r>
              <a:rPr lang="en" dirty="0" smtClean="0">
                <a:solidFill>
                  <a:schemeClr val="tx1"/>
                </a:solidFill>
              </a:rPr>
              <a:t>Forming Your Team</a:t>
            </a:r>
          </a:p>
          <a:p>
            <a:pPr lvl="0">
              <a:spcBef>
                <a:spcPts val="0"/>
              </a:spcBef>
              <a:buNone/>
            </a:pPr>
            <a:r>
              <a:rPr lang="en" dirty="0" smtClean="0">
                <a:solidFill>
                  <a:schemeClr val="tx1"/>
                </a:solidFill>
              </a:rPr>
              <a:t>Reading the Future Scene </a:t>
            </a:r>
          </a:p>
          <a:p>
            <a:pPr lvl="0">
              <a:spcBef>
                <a:spcPts val="0"/>
              </a:spcBef>
              <a:buNone/>
            </a:pPr>
            <a:r>
              <a:rPr lang="en" dirty="0" smtClean="0">
                <a:solidFill>
                  <a:schemeClr val="tx1"/>
                </a:solidFill>
              </a:rPr>
              <a:t>Writing Challenges</a:t>
            </a:r>
          </a:p>
          <a:p>
            <a:pPr lvl="0">
              <a:spcBef>
                <a:spcPts val="0"/>
              </a:spcBef>
              <a:buNone/>
            </a:pPr>
            <a:endParaRPr lang="en" dirty="0" smtClean="0">
              <a:solidFill>
                <a:schemeClr val="tx1"/>
              </a:solidFill>
            </a:endParaRPr>
          </a:p>
          <a:p>
            <a:pPr lvl="0">
              <a:spcBef>
                <a:spcPts val="0"/>
              </a:spcBef>
              <a:buNone/>
            </a:pPr>
            <a:r>
              <a:rPr lang="en" sz="1400" dirty="0" smtClean="0">
                <a:solidFill>
                  <a:schemeClr val="tx1"/>
                </a:solidFill>
              </a:rPr>
              <a:t>April 2020</a:t>
            </a:r>
            <a:endParaRPr lang="en" sz="1400" dirty="0"/>
          </a:p>
          <a:p>
            <a:pPr lvl="0">
              <a:spcBef>
                <a:spcPts val="0"/>
              </a:spcBef>
              <a:buNone/>
            </a:pPr>
            <a:endParaRPr sz="1200" dirty="0"/>
          </a:p>
          <a:p>
            <a:pPr lvl="0" algn="l">
              <a:spcBef>
                <a:spcPts val="0"/>
              </a:spcBef>
              <a:buNone/>
            </a:pPr>
            <a:endParaRPr dirty="0"/>
          </a:p>
        </p:txBody>
      </p:sp>
      <p:sp>
        <p:nvSpPr>
          <p:cNvPr id="68" name="Shape 68"/>
          <p:cNvSpPr txBox="1">
            <a:spLocks noGrp="1"/>
          </p:cNvSpPr>
          <p:nvPr>
            <p:ph type="sldNum" sz="quarter" idx="12"/>
          </p:nvPr>
        </p:nvSpPr>
        <p:spPr>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1</a:t>
            </a:fld>
            <a:endParaRPr lang="e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prstGeom prst="rect">
            <a:avLst/>
          </a:prstGeom>
        </p:spPr>
        <p:txBody>
          <a:bodyPr wrap="square" lIns="91425" tIns="91425" rIns="91425" bIns="91425" anchor="ctr" anchorCtr="0">
            <a:noAutofit/>
          </a:bodyPr>
          <a:lstStyle/>
          <a:p>
            <a:pPr lvl="0" rtl="0">
              <a:spcBef>
                <a:spcPts val="0"/>
              </a:spcBef>
              <a:buNone/>
            </a:pPr>
            <a:r>
              <a:rPr lang="en" dirty="0" smtClean="0"/>
              <a:t>Step 1: The Future Scene and Identify </a:t>
            </a:r>
            <a:r>
              <a:rPr lang="en" dirty="0"/>
              <a:t>Challenges</a:t>
            </a:r>
          </a:p>
        </p:txBody>
      </p:sp>
      <p:sp>
        <p:nvSpPr>
          <p:cNvPr id="138" name="Shape 138"/>
          <p:cNvSpPr txBox="1">
            <a:spLocks noGrp="1"/>
          </p:cNvSpPr>
          <p:nvPr>
            <p:ph type="sldNum" idx="12"/>
          </p:nvPr>
        </p:nvSpPr>
        <p:spPr>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10</a:t>
            </a:fld>
            <a:endParaRPr lang="en"/>
          </a:p>
        </p:txBody>
      </p:sp>
      <p:pic>
        <p:nvPicPr>
          <p:cNvPr id="139" name="Shape 139"/>
          <p:cNvPicPr preferRelativeResize="0"/>
          <p:nvPr/>
        </p:nvPicPr>
        <p:blipFill>
          <a:blip r:embed="rId3">
            <a:alphaModFix/>
          </a:blip>
          <a:stretch>
            <a:fillRect/>
          </a:stretch>
        </p:blipFill>
        <p:spPr>
          <a:xfrm>
            <a:off x="1528762" y="1947862"/>
            <a:ext cx="6086475" cy="307657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prstGeom prst="rect">
            <a:avLst/>
          </a:prstGeom>
        </p:spPr>
        <p:txBody>
          <a:bodyPr wrap="square" lIns="91425" tIns="91425" rIns="91425" bIns="91425" anchor="t" anchorCtr="0">
            <a:noAutofit/>
          </a:bodyPr>
          <a:lstStyle/>
          <a:p>
            <a:pPr lvl="0" rtl="0">
              <a:spcBef>
                <a:spcPts val="0"/>
              </a:spcBef>
              <a:buNone/>
            </a:pPr>
            <a:r>
              <a:rPr lang="en" dirty="0"/>
              <a:t>The Future Scene</a:t>
            </a:r>
          </a:p>
        </p:txBody>
      </p:sp>
      <p:sp>
        <p:nvSpPr>
          <p:cNvPr id="124" name="Shape 124"/>
          <p:cNvSpPr txBox="1">
            <a:spLocks noGrp="1"/>
          </p:cNvSpPr>
          <p:nvPr>
            <p:ph type="body" idx="1"/>
          </p:nvPr>
        </p:nvSpPr>
        <p:spPr>
          <a:xfrm>
            <a:off x="311700" y="1287307"/>
            <a:ext cx="8520600" cy="3241027"/>
          </a:xfrm>
          <a:prstGeom prst="rect">
            <a:avLst/>
          </a:prstGeom>
        </p:spPr>
        <p:txBody>
          <a:bodyPr wrap="square" lIns="91425" tIns="91425" rIns="91425" bIns="91425" anchor="t" anchorCtr="0">
            <a:noAutofit/>
          </a:bodyPr>
          <a:lstStyle/>
          <a:p>
            <a:pPr marL="419100" indent="-342900"/>
            <a:r>
              <a:rPr lang="en" sz="2000" dirty="0" smtClean="0">
                <a:solidFill>
                  <a:schemeClr val="tx1"/>
                </a:solidFill>
              </a:rPr>
              <a:t>Critically reading the Future Scene (FS) is a vital component for a team to be successful at FPS. </a:t>
            </a:r>
          </a:p>
          <a:p>
            <a:pPr marL="419100" indent="-342900"/>
            <a:endParaRPr lang="en" sz="2000" dirty="0" smtClean="0">
              <a:solidFill>
                <a:schemeClr val="tx1"/>
              </a:solidFill>
            </a:endParaRPr>
          </a:p>
          <a:p>
            <a:pPr marL="419100" indent="-342900"/>
            <a:r>
              <a:rPr lang="en" sz="1800" dirty="0">
                <a:solidFill>
                  <a:schemeClr val="bg2">
                    <a:lumMod val="50000"/>
                  </a:schemeClr>
                </a:solidFill>
              </a:rPr>
              <a:t>R</a:t>
            </a:r>
            <a:r>
              <a:rPr lang="en" sz="1800" dirty="0" smtClean="0">
                <a:solidFill>
                  <a:schemeClr val="bg2">
                    <a:lumMod val="50000"/>
                  </a:schemeClr>
                </a:solidFill>
              </a:rPr>
              <a:t>ead it</a:t>
            </a:r>
            <a:endParaRPr lang="en" sz="1800" dirty="0">
              <a:solidFill>
                <a:schemeClr val="bg2">
                  <a:lumMod val="50000"/>
                </a:schemeClr>
              </a:solidFill>
            </a:endParaRPr>
          </a:p>
          <a:p>
            <a:pPr marL="419100" indent="-342900"/>
            <a:r>
              <a:rPr lang="en" sz="1800" dirty="0">
                <a:solidFill>
                  <a:schemeClr val="bg2">
                    <a:lumMod val="50000"/>
                  </a:schemeClr>
                </a:solidFill>
              </a:rPr>
              <a:t>Identify the </a:t>
            </a:r>
            <a:r>
              <a:rPr lang="en" sz="1800" dirty="0" smtClean="0">
                <a:solidFill>
                  <a:schemeClr val="bg2">
                    <a:lumMod val="50000"/>
                  </a:schemeClr>
                </a:solidFill>
              </a:rPr>
              <a:t>charge (often found at the end of the FS)</a:t>
            </a:r>
          </a:p>
          <a:p>
            <a:pPr marL="419100" indent="-342900"/>
            <a:r>
              <a:rPr lang="en" sz="1800" dirty="0" smtClean="0">
                <a:solidFill>
                  <a:schemeClr val="bg2">
                    <a:lumMod val="50000"/>
                  </a:schemeClr>
                </a:solidFill>
              </a:rPr>
              <a:t>Underline or highlight the challenges stated in the FS</a:t>
            </a:r>
          </a:p>
          <a:p>
            <a:pPr marL="419100" indent="-342900"/>
            <a:r>
              <a:rPr lang="en" sz="1800" dirty="0" smtClean="0">
                <a:solidFill>
                  <a:schemeClr val="bg2">
                    <a:lumMod val="50000"/>
                  </a:schemeClr>
                </a:solidFill>
              </a:rPr>
              <a:t>Discuss the topic parameters (the topic, the time, the place)</a:t>
            </a:r>
            <a:endParaRPr lang="en" sz="1800" dirty="0">
              <a:solidFill>
                <a:schemeClr val="bg2">
                  <a:lumMod val="50000"/>
                </a:schemeClr>
              </a:solidFill>
            </a:endParaRPr>
          </a:p>
        </p:txBody>
      </p:sp>
      <p:sp>
        <p:nvSpPr>
          <p:cNvPr id="125" name="Shape 125"/>
          <p:cNvSpPr txBox="1">
            <a:spLocks noGrp="1"/>
          </p:cNvSpPr>
          <p:nvPr>
            <p:ph type="sldNum" idx="12"/>
          </p:nvPr>
        </p:nvSpPr>
        <p:spPr>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11</a:t>
            </a:fld>
            <a:endParaRPr lang="e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148800"/>
            <a:ext cx="8520600" cy="707400"/>
          </a:xfrm>
          <a:prstGeom prst="rect">
            <a:avLst/>
          </a:prstGeom>
          <a:solidFill>
            <a:schemeClr val="bg1"/>
          </a:solidFill>
          <a:ln>
            <a:solidFill>
              <a:schemeClr val="bg1"/>
            </a:solidFill>
          </a:ln>
        </p:spPr>
        <p:txBody>
          <a:bodyPr wrap="square" lIns="91425" tIns="91425" rIns="91425" bIns="91425" anchor="t" anchorCtr="0">
            <a:noAutofit/>
          </a:bodyPr>
          <a:lstStyle/>
          <a:p>
            <a:pPr lvl="0">
              <a:spcBef>
                <a:spcPts val="0"/>
              </a:spcBef>
              <a:buNone/>
            </a:pPr>
            <a:r>
              <a:rPr lang="en" dirty="0"/>
              <a:t>Sample Future Scene</a:t>
            </a:r>
          </a:p>
        </p:txBody>
      </p:sp>
      <p:sp>
        <p:nvSpPr>
          <p:cNvPr id="131" name="Shape 131"/>
          <p:cNvSpPr txBox="1">
            <a:spLocks noGrp="1"/>
          </p:cNvSpPr>
          <p:nvPr>
            <p:ph type="body" idx="1"/>
          </p:nvPr>
        </p:nvSpPr>
        <p:spPr>
          <a:xfrm>
            <a:off x="311700" y="977385"/>
            <a:ext cx="8003380" cy="2823434"/>
          </a:xfrm>
          <a:prstGeom prst="rect">
            <a:avLst/>
          </a:prstGeom>
        </p:spPr>
        <p:txBody>
          <a:bodyPr wrap="square" lIns="91425" tIns="91425" rIns="91425" bIns="91425" anchor="t" anchorCtr="0">
            <a:noAutofit/>
          </a:bodyPr>
          <a:lstStyle/>
          <a:p>
            <a:pPr marL="285750" indent="-285750"/>
            <a:r>
              <a:rPr lang="en-US" sz="1800" dirty="0" smtClean="0">
                <a:solidFill>
                  <a:schemeClr val="bg2">
                    <a:lumMod val="50000"/>
                  </a:schemeClr>
                </a:solidFill>
              </a:rPr>
              <a:t>2010 State Bowl—</a:t>
            </a:r>
            <a:r>
              <a:rPr lang="en-US" sz="1800" i="1" dirty="0" smtClean="0">
                <a:solidFill>
                  <a:schemeClr val="bg2">
                    <a:lumMod val="50000"/>
                  </a:schemeClr>
                </a:solidFill>
              </a:rPr>
              <a:t>Food Distribution </a:t>
            </a:r>
            <a:r>
              <a:rPr lang="en-US" sz="1800" dirty="0" smtClean="0">
                <a:solidFill>
                  <a:schemeClr val="bg2">
                    <a:lumMod val="50000"/>
                  </a:schemeClr>
                </a:solidFill>
              </a:rPr>
              <a:t>handout (available at wafps.org)</a:t>
            </a:r>
          </a:p>
          <a:p>
            <a:pPr marL="285750" indent="-285750"/>
            <a:r>
              <a:rPr lang="en-US" sz="1800" dirty="0" smtClean="0">
                <a:solidFill>
                  <a:schemeClr val="bg2">
                    <a:lumMod val="50000"/>
                  </a:schemeClr>
                </a:solidFill>
              </a:rPr>
              <a:t>Read through it. Identify the charge. </a:t>
            </a:r>
            <a:r>
              <a:rPr lang="en" sz="1800" dirty="0" smtClean="0">
                <a:solidFill>
                  <a:schemeClr val="bg2">
                    <a:lumMod val="50000"/>
                  </a:schemeClr>
                </a:solidFill>
              </a:rPr>
              <a:t>Underline </a:t>
            </a:r>
            <a:r>
              <a:rPr lang="en" sz="1800" dirty="0">
                <a:solidFill>
                  <a:schemeClr val="bg2">
                    <a:lumMod val="50000"/>
                  </a:schemeClr>
                </a:solidFill>
              </a:rPr>
              <a:t>or highlight the challenges </a:t>
            </a:r>
            <a:r>
              <a:rPr lang="en" sz="1800" dirty="0" smtClean="0">
                <a:solidFill>
                  <a:schemeClr val="bg2">
                    <a:lumMod val="50000"/>
                  </a:schemeClr>
                </a:solidFill>
              </a:rPr>
              <a:t>presented. Find the parameters (the topic, the place and the time).</a:t>
            </a:r>
          </a:p>
          <a:p>
            <a:pPr marL="285750" indent="-285750"/>
            <a:r>
              <a:rPr lang="en" sz="1800" dirty="0" smtClean="0">
                <a:solidFill>
                  <a:schemeClr val="bg2">
                    <a:lumMod val="50000"/>
                  </a:schemeClr>
                </a:solidFill>
              </a:rPr>
              <a:t>Think about how you would help your students as they do exactly this.</a:t>
            </a:r>
          </a:p>
          <a:p>
            <a:pPr marL="285750" indent="-285750"/>
            <a:r>
              <a:rPr lang="en" sz="1800" dirty="0" smtClean="0">
                <a:solidFill>
                  <a:schemeClr val="bg2">
                    <a:lumMod val="50000"/>
                  </a:schemeClr>
                </a:solidFill>
              </a:rPr>
              <a:t>What challenges do you see your students struggling with as they read this Future Scene?</a:t>
            </a:r>
            <a:endParaRPr sz="1800" dirty="0">
              <a:solidFill>
                <a:schemeClr val="bg2">
                  <a:lumMod val="50000"/>
                </a:schemeClr>
              </a:solidFill>
            </a:endParaRPr>
          </a:p>
        </p:txBody>
      </p:sp>
      <p:sp>
        <p:nvSpPr>
          <p:cNvPr id="132" name="Shape 132"/>
          <p:cNvSpPr txBox="1">
            <a:spLocks noGrp="1"/>
          </p:cNvSpPr>
          <p:nvPr>
            <p:ph type="sldNum" idx="12"/>
          </p:nvPr>
        </p:nvSpPr>
        <p:spPr>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12</a:t>
            </a:fld>
            <a:endParaRPr lang="e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81343"/>
            <a:ext cx="8520600" cy="707400"/>
          </a:xfrm>
          <a:prstGeom prst="rect">
            <a:avLst/>
          </a:prstGeom>
        </p:spPr>
        <p:txBody>
          <a:bodyPr wrap="square" lIns="91425" tIns="91425" rIns="91425" bIns="91425" anchor="t" anchorCtr="0">
            <a:noAutofit/>
          </a:bodyPr>
          <a:lstStyle/>
          <a:p>
            <a:pPr lvl="0">
              <a:spcBef>
                <a:spcPts val="0"/>
              </a:spcBef>
              <a:buNone/>
            </a:pPr>
            <a:r>
              <a:rPr lang="en" dirty="0"/>
              <a:t>Challenges</a:t>
            </a:r>
          </a:p>
        </p:txBody>
      </p:sp>
      <p:sp>
        <p:nvSpPr>
          <p:cNvPr id="145" name="Shape 145"/>
          <p:cNvSpPr txBox="1">
            <a:spLocks noGrp="1"/>
          </p:cNvSpPr>
          <p:nvPr>
            <p:ph type="body" idx="1"/>
          </p:nvPr>
        </p:nvSpPr>
        <p:spPr>
          <a:xfrm>
            <a:off x="884577" y="1339801"/>
            <a:ext cx="6606893" cy="2835592"/>
          </a:xfrm>
          <a:prstGeom prst="rect">
            <a:avLst/>
          </a:prstGeom>
        </p:spPr>
        <p:txBody>
          <a:bodyPr wrap="square" lIns="91425" tIns="91425" rIns="91425" bIns="91425" anchor="t" anchorCtr="0">
            <a:noAutofit/>
          </a:bodyPr>
          <a:lstStyle/>
          <a:p>
            <a:pPr marL="514350" indent="-285750"/>
            <a:r>
              <a:rPr lang="en" sz="2000" dirty="0" smtClean="0">
                <a:solidFill>
                  <a:schemeClr val="bg2">
                    <a:lumMod val="50000"/>
                  </a:schemeClr>
                </a:solidFill>
              </a:rPr>
              <a:t>A good challenge will identify a cause and effect relationship and possible consequences.</a:t>
            </a:r>
          </a:p>
          <a:p>
            <a:pPr marL="514350" indent="-285750"/>
            <a:endParaRPr lang="en" sz="2000" dirty="0" smtClean="0">
              <a:solidFill>
                <a:schemeClr val="bg2">
                  <a:lumMod val="50000"/>
                </a:schemeClr>
              </a:solidFill>
            </a:endParaRPr>
          </a:p>
          <a:p>
            <a:pPr marL="514350" indent="-285750"/>
            <a:r>
              <a:rPr lang="en" sz="2000" dirty="0" smtClean="0">
                <a:solidFill>
                  <a:schemeClr val="bg2">
                    <a:lumMod val="50000"/>
                  </a:schemeClr>
                </a:solidFill>
              </a:rPr>
              <a:t>Cause</a:t>
            </a:r>
          </a:p>
          <a:p>
            <a:pPr marL="514350" indent="-285750"/>
            <a:r>
              <a:rPr lang="en" sz="2000" dirty="0" smtClean="0">
                <a:solidFill>
                  <a:schemeClr val="bg2">
                    <a:lumMod val="50000"/>
                  </a:schemeClr>
                </a:solidFill>
              </a:rPr>
              <a:t>Effect</a:t>
            </a:r>
          </a:p>
          <a:p>
            <a:pPr marL="514350" indent="-285750"/>
            <a:r>
              <a:rPr lang="en" sz="2000" dirty="0" smtClean="0">
                <a:solidFill>
                  <a:schemeClr val="bg2">
                    <a:lumMod val="50000"/>
                  </a:schemeClr>
                </a:solidFill>
              </a:rPr>
              <a:t>Consequences</a:t>
            </a:r>
            <a:endParaRPr lang="en" sz="2000" dirty="0">
              <a:solidFill>
                <a:schemeClr val="bg2">
                  <a:lumMod val="50000"/>
                </a:schemeClr>
              </a:solidFill>
            </a:endParaRPr>
          </a:p>
        </p:txBody>
      </p:sp>
      <p:sp>
        <p:nvSpPr>
          <p:cNvPr id="146" name="Shape 146"/>
          <p:cNvSpPr txBox="1">
            <a:spLocks noGrp="1"/>
          </p:cNvSpPr>
          <p:nvPr>
            <p:ph type="sldNum" idx="12"/>
          </p:nvPr>
        </p:nvSpPr>
        <p:spPr>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13</a:t>
            </a:fld>
            <a:endParaRPr lang="e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Practice Writing Challenges</a:t>
            </a:r>
            <a:endParaRPr lang="en-US" dirty="0"/>
          </a:p>
        </p:txBody>
      </p:sp>
      <p:sp>
        <p:nvSpPr>
          <p:cNvPr id="3" name="Text Placeholder 2"/>
          <p:cNvSpPr>
            <a:spLocks noGrp="1"/>
          </p:cNvSpPr>
          <p:nvPr>
            <p:ph type="body" idx="1"/>
          </p:nvPr>
        </p:nvSpPr>
        <p:spPr>
          <a:xfrm>
            <a:off x="664240" y="1152425"/>
            <a:ext cx="7069601" cy="3276356"/>
          </a:xfrm>
        </p:spPr>
        <p:txBody>
          <a:bodyPr>
            <a:normAutofit fontScale="92500" lnSpcReduction="20000"/>
          </a:bodyPr>
          <a:lstStyle/>
          <a:p>
            <a:r>
              <a:rPr lang="en-US" sz="1800" b="1" dirty="0" smtClean="0">
                <a:solidFill>
                  <a:schemeClr val="accent4">
                    <a:lumMod val="75000"/>
                  </a:schemeClr>
                </a:solidFill>
              </a:rPr>
              <a:t>Assignment:</a:t>
            </a:r>
            <a:r>
              <a:rPr lang="en-US" sz="1800" dirty="0" smtClean="0"/>
              <a:t> </a:t>
            </a:r>
            <a:r>
              <a:rPr lang="en-US" sz="1800" dirty="0" smtClean="0">
                <a:solidFill>
                  <a:schemeClr val="bg2">
                    <a:lumMod val="50000"/>
                  </a:schemeClr>
                </a:solidFill>
              </a:rPr>
              <a:t>Using the </a:t>
            </a:r>
            <a:r>
              <a:rPr lang="en-US" sz="1800" i="1" dirty="0" smtClean="0">
                <a:solidFill>
                  <a:schemeClr val="bg2">
                    <a:lumMod val="50000"/>
                  </a:schemeClr>
                </a:solidFill>
              </a:rPr>
              <a:t>Food Distribution </a:t>
            </a:r>
            <a:r>
              <a:rPr lang="en-US" sz="1800" dirty="0" smtClean="0">
                <a:solidFill>
                  <a:schemeClr val="bg2">
                    <a:lumMod val="50000"/>
                  </a:schemeClr>
                </a:solidFill>
              </a:rPr>
              <a:t>Future Scene, </a:t>
            </a:r>
            <a:r>
              <a:rPr lang="en-US" sz="1800" dirty="0" smtClean="0">
                <a:solidFill>
                  <a:schemeClr val="accent6"/>
                </a:solidFill>
              </a:rPr>
              <a:t>write three challenges</a:t>
            </a:r>
            <a:r>
              <a:rPr lang="en-US" sz="1800" dirty="0" smtClean="0">
                <a:solidFill>
                  <a:schemeClr val="accent4">
                    <a:lumMod val="75000"/>
                  </a:schemeClr>
                </a:solidFill>
              </a:rPr>
              <a:t> </a:t>
            </a:r>
            <a:r>
              <a:rPr lang="en-US" sz="1800" dirty="0" smtClean="0">
                <a:solidFill>
                  <a:schemeClr val="bg2">
                    <a:lumMod val="50000"/>
                  </a:schemeClr>
                </a:solidFill>
              </a:rPr>
              <a:t>that you think are issues related to the Future scene.</a:t>
            </a:r>
          </a:p>
          <a:p>
            <a:endParaRPr lang="en-US" sz="1800" dirty="0" smtClean="0"/>
          </a:p>
          <a:p>
            <a:r>
              <a:rPr lang="en-US" sz="1800" b="1" dirty="0" smtClean="0">
                <a:solidFill>
                  <a:schemeClr val="accent6"/>
                </a:solidFill>
              </a:rPr>
              <a:t>Example challenge 1</a:t>
            </a:r>
            <a:r>
              <a:rPr lang="en-US" sz="1800" dirty="0" smtClean="0">
                <a:solidFill>
                  <a:schemeClr val="accent6"/>
                </a:solidFill>
              </a:rPr>
              <a:t>:</a:t>
            </a:r>
            <a:r>
              <a:rPr lang="en-US" sz="1800" dirty="0" smtClean="0"/>
              <a:t> </a:t>
            </a:r>
            <a:r>
              <a:rPr lang="en-US" sz="1800" dirty="0" smtClean="0">
                <a:solidFill>
                  <a:schemeClr val="bg2">
                    <a:lumMod val="50000"/>
                  </a:schemeClr>
                </a:solidFill>
              </a:rPr>
              <a:t>Because Poseidon has a virtual monopoly on the global seafood market, local fishermen may be put out of work as the cost to catch fish may be greater than the value of the catch.</a:t>
            </a:r>
          </a:p>
          <a:p>
            <a:r>
              <a:rPr lang="en-US" sz="1800" b="1" dirty="0">
                <a:solidFill>
                  <a:schemeClr val="accent6"/>
                </a:solidFill>
              </a:rPr>
              <a:t>Example </a:t>
            </a:r>
            <a:r>
              <a:rPr lang="en-US" sz="1800" b="1" dirty="0" smtClean="0">
                <a:solidFill>
                  <a:schemeClr val="accent6"/>
                </a:solidFill>
              </a:rPr>
              <a:t>challenge 2</a:t>
            </a:r>
            <a:r>
              <a:rPr lang="en-US" sz="1800" dirty="0" smtClean="0">
                <a:solidFill>
                  <a:schemeClr val="accent6"/>
                </a:solidFill>
              </a:rPr>
              <a:t>: </a:t>
            </a:r>
            <a:r>
              <a:rPr lang="en-US" sz="1800" dirty="0" smtClean="0">
                <a:solidFill>
                  <a:schemeClr val="bg2">
                    <a:lumMod val="50000"/>
                  </a:schemeClr>
                </a:solidFill>
              </a:rPr>
              <a:t>Because the marine ecosystem. Is very fragile, overfishing of large edible species may result in the destruction of the marine food chain as there may be too many little fish and not enough large predators to control their number.</a:t>
            </a:r>
          </a:p>
          <a:p>
            <a:endParaRPr lang="en-US" dirty="0"/>
          </a:p>
        </p:txBody>
      </p:sp>
      <p:sp>
        <p:nvSpPr>
          <p:cNvPr id="4" name="Slide Number Placeholder 3"/>
          <p:cNvSpPr>
            <a:spLocks noGrp="1"/>
          </p:cNvSpPr>
          <p:nvPr>
            <p:ph type="sldNum" idx="12"/>
          </p:nvPr>
        </p:nvSpPr>
        <p:spPr/>
        <p:txBody>
          <a:bodyPr/>
          <a:lstStyle/>
          <a:p>
            <a:pPr lvl="0">
              <a:spcBef>
                <a:spcPts val="0"/>
              </a:spcBef>
              <a:buNone/>
            </a:pPr>
            <a:fld id="{00000000-1234-1234-1234-123412341234}" type="slidenum">
              <a:rPr lang="en" smtClean="0"/>
              <a:t>14</a:t>
            </a:fld>
            <a:endParaRPr lang="en"/>
          </a:p>
        </p:txBody>
      </p:sp>
    </p:spTree>
    <p:extLst>
      <p:ext uri="{BB962C8B-B14F-4D97-AF65-F5344CB8AC3E}">
        <p14:creationId xmlns:p14="http://schemas.microsoft.com/office/powerpoint/2010/main" val="1605657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prstGeom prst="rect">
            <a:avLst/>
          </a:prstGeom>
        </p:spPr>
        <p:txBody>
          <a:bodyPr wrap="square" lIns="91425" tIns="91425" rIns="91425" bIns="91425" anchor="t" anchorCtr="0">
            <a:noAutofit/>
          </a:bodyPr>
          <a:lstStyle/>
          <a:p>
            <a:pPr lvl="0">
              <a:spcBef>
                <a:spcPts val="0"/>
              </a:spcBef>
              <a:buNone/>
            </a:pPr>
            <a:r>
              <a:rPr lang="en"/>
              <a:t>Challenges continued</a:t>
            </a:r>
          </a:p>
        </p:txBody>
      </p:sp>
      <p:sp>
        <p:nvSpPr>
          <p:cNvPr id="152" name="Shape 152"/>
          <p:cNvSpPr txBox="1">
            <a:spLocks noGrp="1"/>
          </p:cNvSpPr>
          <p:nvPr>
            <p:ph type="body" idx="1"/>
          </p:nvPr>
        </p:nvSpPr>
        <p:spPr>
          <a:xfrm>
            <a:off x="631190" y="1152425"/>
            <a:ext cx="7278922" cy="3074321"/>
          </a:xfrm>
          <a:prstGeom prst="rect">
            <a:avLst/>
          </a:prstGeom>
        </p:spPr>
        <p:txBody>
          <a:bodyPr wrap="square" lIns="91425" tIns="91425" rIns="91425" bIns="91425" anchor="t" anchorCtr="0">
            <a:noAutofit/>
          </a:bodyPr>
          <a:lstStyle/>
          <a:p>
            <a:pPr lvl="0">
              <a:spcBef>
                <a:spcPts val="0"/>
              </a:spcBef>
              <a:buNone/>
            </a:pPr>
            <a:r>
              <a:rPr lang="en" dirty="0">
                <a:solidFill>
                  <a:schemeClr val="bg2">
                    <a:lumMod val="50000"/>
                  </a:schemeClr>
                </a:solidFill>
              </a:rPr>
              <a:t>A challenge may score a YES in challenges, even if written at a novice level of clarity</a:t>
            </a:r>
            <a:r>
              <a:rPr lang="en" dirty="0" smtClean="0">
                <a:solidFill>
                  <a:schemeClr val="bg2">
                    <a:lumMod val="50000"/>
                  </a:schemeClr>
                </a:solidFill>
              </a:rPr>
              <a:t>.</a:t>
            </a:r>
          </a:p>
          <a:p>
            <a:pPr lvl="0">
              <a:spcBef>
                <a:spcPts val="0"/>
              </a:spcBef>
              <a:buNone/>
            </a:pPr>
            <a:endParaRPr lang="en" dirty="0">
              <a:solidFill>
                <a:schemeClr val="bg2">
                  <a:lumMod val="50000"/>
                </a:schemeClr>
              </a:solidFill>
            </a:endParaRPr>
          </a:p>
          <a:p>
            <a:pPr lvl="0">
              <a:spcBef>
                <a:spcPts val="0"/>
              </a:spcBef>
              <a:buNone/>
            </a:pPr>
            <a:r>
              <a:rPr lang="en" dirty="0">
                <a:solidFill>
                  <a:schemeClr val="bg2">
                    <a:lumMod val="50000"/>
                  </a:schemeClr>
                </a:solidFill>
              </a:rPr>
              <a:t>Example: (from Healthy Living (PP#1 2010)):</a:t>
            </a:r>
          </a:p>
          <a:p>
            <a:pPr lvl="0">
              <a:spcBef>
                <a:spcPts val="0"/>
              </a:spcBef>
              <a:buNone/>
            </a:pPr>
            <a:r>
              <a:rPr lang="en" dirty="0">
                <a:solidFill>
                  <a:srgbClr val="FF0000"/>
                </a:solidFill>
              </a:rPr>
              <a:t>Good: </a:t>
            </a:r>
            <a:r>
              <a:rPr lang="en" dirty="0">
                <a:solidFill>
                  <a:schemeClr val="bg2">
                    <a:lumMod val="50000"/>
                  </a:schemeClr>
                </a:solidFill>
              </a:rPr>
              <a:t>Since California requires all teenagers to participate in an in-depth series of tests that bring forth a set of specific measurements of physical, psychological, and social characteristics, there may be a strong potential for misuse of that information. </a:t>
            </a:r>
            <a:r>
              <a:rPr lang="en" dirty="0">
                <a:solidFill>
                  <a:srgbClr val="FF0000"/>
                </a:solidFill>
              </a:rPr>
              <a:t>(High score in clarity and focus)</a:t>
            </a:r>
          </a:p>
          <a:p>
            <a:pPr lvl="0">
              <a:spcBef>
                <a:spcPts val="0"/>
              </a:spcBef>
              <a:buNone/>
            </a:pPr>
            <a:r>
              <a:rPr lang="en" dirty="0">
                <a:solidFill>
                  <a:srgbClr val="9900FF"/>
                </a:solidFill>
              </a:rPr>
              <a:t>Novice: </a:t>
            </a:r>
            <a:r>
              <a:rPr lang="en" dirty="0">
                <a:solidFill>
                  <a:schemeClr val="bg2">
                    <a:lumMod val="50000"/>
                  </a:schemeClr>
                </a:solidFill>
              </a:rPr>
              <a:t>Data may be used in a bad way to hurt teenagers. </a:t>
            </a:r>
            <a:r>
              <a:rPr lang="en" dirty="0">
                <a:solidFill>
                  <a:srgbClr val="9900FF"/>
                </a:solidFill>
              </a:rPr>
              <a:t>(Low in clarity)</a:t>
            </a:r>
          </a:p>
        </p:txBody>
      </p:sp>
      <p:sp>
        <p:nvSpPr>
          <p:cNvPr id="153" name="Shape 153"/>
          <p:cNvSpPr txBox="1">
            <a:spLocks noGrp="1"/>
          </p:cNvSpPr>
          <p:nvPr>
            <p:ph type="sldNum" idx="12"/>
          </p:nvPr>
        </p:nvSpPr>
        <p:spPr>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15</a:t>
            </a:fld>
            <a:endParaRPr lang="e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prstGeom prst="rect">
            <a:avLst/>
          </a:prstGeom>
        </p:spPr>
        <p:txBody>
          <a:bodyPr wrap="square" lIns="91425" tIns="91425" rIns="91425" bIns="91425" anchor="t" anchorCtr="0">
            <a:noAutofit/>
          </a:bodyPr>
          <a:lstStyle/>
          <a:p>
            <a:pPr lvl="0">
              <a:spcBef>
                <a:spcPts val="0"/>
              </a:spcBef>
              <a:buNone/>
            </a:pPr>
            <a:r>
              <a:rPr lang="en" dirty="0"/>
              <a:t>Clarity in challenges</a:t>
            </a:r>
          </a:p>
        </p:txBody>
      </p:sp>
      <p:sp>
        <p:nvSpPr>
          <p:cNvPr id="159" name="Shape 159"/>
          <p:cNvSpPr txBox="1">
            <a:spLocks noGrp="1"/>
          </p:cNvSpPr>
          <p:nvPr>
            <p:ph type="body" idx="1"/>
          </p:nvPr>
        </p:nvSpPr>
        <p:spPr>
          <a:xfrm>
            <a:off x="752375" y="1152425"/>
            <a:ext cx="6750112" cy="2868732"/>
          </a:xfrm>
          <a:prstGeom prst="rect">
            <a:avLst/>
          </a:prstGeom>
        </p:spPr>
        <p:txBody>
          <a:bodyPr wrap="square" lIns="91425" tIns="91425" rIns="91425" bIns="91425" anchor="t" anchorCtr="0">
            <a:noAutofit/>
          </a:bodyPr>
          <a:lstStyle/>
          <a:p>
            <a:pPr marL="514350" indent="-285750"/>
            <a:r>
              <a:rPr lang="en" dirty="0">
                <a:solidFill>
                  <a:schemeClr val="bg2">
                    <a:lumMod val="50000"/>
                  </a:schemeClr>
                </a:solidFill>
              </a:rPr>
              <a:t>Clear </a:t>
            </a:r>
            <a:r>
              <a:rPr lang="en" dirty="0" smtClean="0">
                <a:solidFill>
                  <a:schemeClr val="bg2">
                    <a:lumMod val="50000"/>
                  </a:schemeClr>
                </a:solidFill>
              </a:rPr>
              <a:t>understanding</a:t>
            </a:r>
            <a:endParaRPr lang="en" dirty="0">
              <a:solidFill>
                <a:schemeClr val="bg2">
                  <a:lumMod val="50000"/>
                </a:schemeClr>
              </a:solidFill>
            </a:endParaRPr>
          </a:p>
          <a:p>
            <a:pPr marL="514350" indent="-285750"/>
            <a:r>
              <a:rPr lang="en" dirty="0" smtClean="0">
                <a:solidFill>
                  <a:schemeClr val="bg2">
                    <a:lumMod val="50000"/>
                  </a:schemeClr>
                </a:solidFill>
              </a:rPr>
              <a:t>Categories</a:t>
            </a:r>
          </a:p>
          <a:p>
            <a:pPr marL="915988" lvl="2" indent="-122238"/>
            <a:r>
              <a:rPr lang="en" dirty="0" smtClean="0">
                <a:solidFill>
                  <a:schemeClr val="bg2">
                    <a:lumMod val="50000"/>
                  </a:schemeClr>
                </a:solidFill>
              </a:rPr>
              <a:t>Note</a:t>
            </a:r>
            <a:r>
              <a:rPr lang="en" dirty="0">
                <a:solidFill>
                  <a:schemeClr val="bg2">
                    <a:lumMod val="50000"/>
                  </a:schemeClr>
                </a:solidFill>
              </a:rPr>
              <a:t>: Evaluators do not like to be told into which category each challenge should fit.</a:t>
            </a:r>
          </a:p>
          <a:p>
            <a:pPr marL="514350" indent="-285750"/>
            <a:r>
              <a:rPr lang="en" dirty="0">
                <a:solidFill>
                  <a:schemeClr val="bg2">
                    <a:lumMod val="50000"/>
                  </a:schemeClr>
                </a:solidFill>
              </a:rPr>
              <a:t>Creative </a:t>
            </a:r>
            <a:r>
              <a:rPr lang="en" dirty="0" smtClean="0">
                <a:solidFill>
                  <a:schemeClr val="bg2">
                    <a:lumMod val="50000"/>
                  </a:schemeClr>
                </a:solidFill>
              </a:rPr>
              <a:t>thinking</a:t>
            </a:r>
            <a:endParaRPr lang="en" dirty="0">
              <a:solidFill>
                <a:schemeClr val="bg2">
                  <a:lumMod val="50000"/>
                </a:schemeClr>
              </a:solidFill>
            </a:endParaRPr>
          </a:p>
          <a:p>
            <a:pPr marL="457200" lvl="0" indent="-228600" rtl="0">
              <a:spcBef>
                <a:spcPts val="0"/>
              </a:spcBef>
            </a:pPr>
            <a:r>
              <a:rPr lang="en" dirty="0" smtClean="0">
                <a:solidFill>
                  <a:schemeClr val="bg2">
                    <a:lumMod val="50000"/>
                  </a:schemeClr>
                </a:solidFill>
              </a:rPr>
              <a:t> Clear </a:t>
            </a:r>
            <a:r>
              <a:rPr lang="en" dirty="0">
                <a:solidFill>
                  <a:schemeClr val="bg2">
                    <a:lumMod val="50000"/>
                  </a:schemeClr>
                </a:solidFill>
              </a:rPr>
              <a:t>and thorough </a:t>
            </a:r>
            <a:r>
              <a:rPr lang="en" dirty="0" smtClean="0">
                <a:solidFill>
                  <a:schemeClr val="bg2">
                    <a:lumMod val="50000"/>
                  </a:schemeClr>
                </a:solidFill>
              </a:rPr>
              <a:t>description</a:t>
            </a:r>
          </a:p>
          <a:p>
            <a:pPr marL="457200" lvl="0" indent="-228600" rtl="0">
              <a:spcBef>
                <a:spcPts val="0"/>
              </a:spcBef>
            </a:pPr>
            <a:r>
              <a:rPr lang="en" dirty="0" smtClean="0">
                <a:solidFill>
                  <a:schemeClr val="bg2">
                    <a:lumMod val="50000"/>
                  </a:schemeClr>
                </a:solidFill>
              </a:rPr>
              <a:t> Challenges </a:t>
            </a:r>
            <a:r>
              <a:rPr lang="en" dirty="0">
                <a:solidFill>
                  <a:schemeClr val="bg2">
                    <a:lumMod val="50000"/>
                  </a:schemeClr>
                </a:solidFill>
              </a:rPr>
              <a:t>that lack clarity </a:t>
            </a:r>
            <a:r>
              <a:rPr lang="en" dirty="0" smtClean="0">
                <a:solidFill>
                  <a:schemeClr val="bg2">
                    <a:lumMod val="50000"/>
                  </a:schemeClr>
                </a:solidFill>
              </a:rPr>
              <a:t>(often </a:t>
            </a:r>
            <a:r>
              <a:rPr lang="en" dirty="0">
                <a:solidFill>
                  <a:schemeClr val="bg2">
                    <a:lumMod val="50000"/>
                  </a:schemeClr>
                </a:solidFill>
              </a:rPr>
              <a:t>scored as WHY or </a:t>
            </a:r>
            <a:r>
              <a:rPr lang="en" dirty="0" smtClean="0">
                <a:solidFill>
                  <a:schemeClr val="bg2">
                    <a:lumMod val="50000"/>
                  </a:schemeClr>
                </a:solidFill>
              </a:rPr>
              <a:t>PERHAPS)</a:t>
            </a:r>
          </a:p>
          <a:p>
            <a:pPr marL="457200" lvl="0" indent="-228600" rtl="0">
              <a:spcBef>
                <a:spcPts val="0"/>
              </a:spcBef>
            </a:pPr>
            <a:r>
              <a:rPr lang="en" dirty="0" smtClean="0">
                <a:solidFill>
                  <a:schemeClr val="bg2">
                    <a:lumMod val="50000"/>
                  </a:schemeClr>
                </a:solidFill>
              </a:rPr>
              <a:t> Check for duplicates as they do not count</a:t>
            </a:r>
            <a:endParaRPr lang="en" dirty="0">
              <a:solidFill>
                <a:schemeClr val="bg2">
                  <a:lumMod val="50000"/>
                </a:schemeClr>
              </a:solidFill>
            </a:endParaRPr>
          </a:p>
          <a:p>
            <a:pPr lvl="0">
              <a:spcBef>
                <a:spcPts val="0"/>
              </a:spcBef>
              <a:buNone/>
            </a:pPr>
            <a:endParaRPr dirty="0"/>
          </a:p>
        </p:txBody>
      </p:sp>
      <p:sp>
        <p:nvSpPr>
          <p:cNvPr id="160" name="Shape 160"/>
          <p:cNvSpPr txBox="1">
            <a:spLocks noGrp="1"/>
          </p:cNvSpPr>
          <p:nvPr>
            <p:ph type="sldNum" idx="12"/>
          </p:nvPr>
        </p:nvSpPr>
        <p:spPr>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16</a:t>
            </a:fld>
            <a:endParaRPr lang="e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268681"/>
            <a:ext cx="8520600" cy="707400"/>
          </a:xfrm>
          <a:prstGeom prst="rect">
            <a:avLst/>
          </a:prstGeom>
        </p:spPr>
        <p:txBody>
          <a:bodyPr wrap="square" lIns="91425" tIns="91425" rIns="91425" bIns="91425" anchor="t" anchorCtr="0">
            <a:noAutofit/>
          </a:bodyPr>
          <a:lstStyle/>
          <a:p>
            <a:pPr lvl="0">
              <a:spcBef>
                <a:spcPts val="0"/>
              </a:spcBef>
              <a:buNone/>
            </a:pPr>
            <a:r>
              <a:rPr lang="en" dirty="0" smtClean="0"/>
              <a:t>The Category List</a:t>
            </a:r>
            <a:endParaRPr lang="en" dirty="0"/>
          </a:p>
        </p:txBody>
      </p:sp>
      <p:sp>
        <p:nvSpPr>
          <p:cNvPr id="159" name="Shape 159"/>
          <p:cNvSpPr txBox="1">
            <a:spLocks noGrp="1"/>
          </p:cNvSpPr>
          <p:nvPr>
            <p:ph type="body" idx="1"/>
          </p:nvPr>
        </p:nvSpPr>
        <p:spPr>
          <a:xfrm>
            <a:off x="311700" y="955625"/>
            <a:ext cx="8520600" cy="3728047"/>
          </a:xfrm>
          <a:prstGeom prst="rect">
            <a:avLst/>
          </a:prstGeom>
        </p:spPr>
        <p:txBody>
          <a:bodyPr wrap="square" lIns="91425" tIns="91425" rIns="91425" bIns="91425" anchor="t" anchorCtr="0">
            <a:noAutofit/>
          </a:bodyPr>
          <a:lstStyle/>
          <a:p>
            <a:pPr marL="514350" indent="-285750">
              <a:lnSpc>
                <a:spcPct val="100000"/>
              </a:lnSpc>
            </a:pPr>
            <a:r>
              <a:rPr lang="en-US" sz="1400" dirty="0">
                <a:solidFill>
                  <a:srgbClr val="7030A0"/>
                </a:solidFill>
              </a:rPr>
              <a:t>1. Arts &amp; Aesthetics </a:t>
            </a:r>
            <a:r>
              <a:rPr lang="en-US" sz="1400" dirty="0" smtClean="0">
                <a:solidFill>
                  <a:srgbClr val="7030A0"/>
                </a:solidFill>
              </a:rPr>
              <a:t>			10</a:t>
            </a:r>
            <a:r>
              <a:rPr lang="en-US" sz="1400" dirty="0">
                <a:solidFill>
                  <a:srgbClr val="7030A0"/>
                </a:solidFill>
              </a:rPr>
              <a:t>. Government &amp; Politics </a:t>
            </a:r>
            <a:endParaRPr lang="en-US" sz="1400" dirty="0" smtClean="0">
              <a:solidFill>
                <a:srgbClr val="7030A0"/>
              </a:solidFill>
            </a:endParaRPr>
          </a:p>
          <a:p>
            <a:pPr marL="514350" indent="-285750">
              <a:lnSpc>
                <a:spcPct val="100000"/>
              </a:lnSpc>
            </a:pPr>
            <a:r>
              <a:rPr lang="en-US" sz="1400" dirty="0" smtClean="0">
                <a:solidFill>
                  <a:srgbClr val="7030A0"/>
                </a:solidFill>
              </a:rPr>
              <a:t>2</a:t>
            </a:r>
            <a:r>
              <a:rPr lang="en-US" sz="1400" dirty="0">
                <a:solidFill>
                  <a:srgbClr val="7030A0"/>
                </a:solidFill>
              </a:rPr>
              <a:t>. Basic Needs </a:t>
            </a:r>
            <a:r>
              <a:rPr lang="en-US" sz="1400" dirty="0" smtClean="0">
                <a:solidFill>
                  <a:srgbClr val="7030A0"/>
                </a:solidFill>
              </a:rPr>
              <a:t>				11</a:t>
            </a:r>
            <a:r>
              <a:rPr lang="en-US" sz="1400" dirty="0">
                <a:solidFill>
                  <a:srgbClr val="7030A0"/>
                </a:solidFill>
              </a:rPr>
              <a:t>. Law &amp; Justice </a:t>
            </a:r>
            <a:endParaRPr lang="en-US" sz="1400" dirty="0" smtClean="0">
              <a:solidFill>
                <a:srgbClr val="7030A0"/>
              </a:solidFill>
            </a:endParaRPr>
          </a:p>
          <a:p>
            <a:pPr marL="514350" indent="-285750">
              <a:lnSpc>
                <a:spcPct val="100000"/>
              </a:lnSpc>
            </a:pPr>
            <a:r>
              <a:rPr lang="en-US" sz="1400" dirty="0" smtClean="0">
                <a:solidFill>
                  <a:srgbClr val="7030A0"/>
                </a:solidFill>
              </a:rPr>
              <a:t>3</a:t>
            </a:r>
            <a:r>
              <a:rPr lang="en-US" sz="1400" dirty="0">
                <a:solidFill>
                  <a:srgbClr val="7030A0"/>
                </a:solidFill>
              </a:rPr>
              <a:t>. Business &amp; Commerce </a:t>
            </a:r>
            <a:r>
              <a:rPr lang="en-US" sz="1400" dirty="0" smtClean="0">
                <a:solidFill>
                  <a:srgbClr val="7030A0"/>
                </a:solidFill>
              </a:rPr>
              <a:t>		12</a:t>
            </a:r>
            <a:r>
              <a:rPr lang="en-US" sz="1400" dirty="0">
                <a:solidFill>
                  <a:srgbClr val="7030A0"/>
                </a:solidFill>
              </a:rPr>
              <a:t>. Miscellaneous </a:t>
            </a:r>
            <a:endParaRPr lang="en-US" sz="1400" dirty="0" smtClean="0">
              <a:solidFill>
                <a:srgbClr val="7030A0"/>
              </a:solidFill>
            </a:endParaRPr>
          </a:p>
          <a:p>
            <a:pPr marL="514350" indent="-285750">
              <a:lnSpc>
                <a:spcPct val="100000"/>
              </a:lnSpc>
            </a:pPr>
            <a:r>
              <a:rPr lang="en-US" sz="1400" dirty="0" smtClean="0">
                <a:solidFill>
                  <a:srgbClr val="7030A0"/>
                </a:solidFill>
              </a:rPr>
              <a:t>4</a:t>
            </a:r>
            <a:r>
              <a:rPr lang="en-US" sz="1400" dirty="0">
                <a:solidFill>
                  <a:srgbClr val="7030A0"/>
                </a:solidFill>
              </a:rPr>
              <a:t>. Communication </a:t>
            </a:r>
            <a:r>
              <a:rPr lang="en-US" sz="1400" dirty="0" smtClean="0">
                <a:solidFill>
                  <a:srgbClr val="7030A0"/>
                </a:solidFill>
              </a:rPr>
              <a:t>			13</a:t>
            </a:r>
            <a:r>
              <a:rPr lang="en-US" sz="1400" dirty="0">
                <a:solidFill>
                  <a:srgbClr val="7030A0"/>
                </a:solidFill>
              </a:rPr>
              <a:t>. Physical Health </a:t>
            </a:r>
            <a:endParaRPr lang="en-US" sz="1400" dirty="0" smtClean="0">
              <a:solidFill>
                <a:srgbClr val="7030A0"/>
              </a:solidFill>
            </a:endParaRPr>
          </a:p>
          <a:p>
            <a:pPr marL="514350" indent="-285750">
              <a:lnSpc>
                <a:spcPct val="100000"/>
              </a:lnSpc>
            </a:pPr>
            <a:r>
              <a:rPr lang="en-US" sz="1400" dirty="0" smtClean="0">
                <a:solidFill>
                  <a:srgbClr val="7030A0"/>
                </a:solidFill>
              </a:rPr>
              <a:t>5</a:t>
            </a:r>
            <a:r>
              <a:rPr lang="en-US" sz="1400" dirty="0">
                <a:solidFill>
                  <a:srgbClr val="7030A0"/>
                </a:solidFill>
              </a:rPr>
              <a:t>. Defense </a:t>
            </a:r>
            <a:r>
              <a:rPr lang="en-US" sz="1400" dirty="0" smtClean="0">
                <a:solidFill>
                  <a:srgbClr val="7030A0"/>
                </a:solidFill>
              </a:rPr>
              <a:t>					14</a:t>
            </a:r>
            <a:r>
              <a:rPr lang="en-US" sz="1400" dirty="0">
                <a:solidFill>
                  <a:srgbClr val="7030A0"/>
                </a:solidFill>
              </a:rPr>
              <a:t>. Psychological Health </a:t>
            </a:r>
            <a:endParaRPr lang="en-US" sz="1400" dirty="0" smtClean="0">
              <a:solidFill>
                <a:srgbClr val="7030A0"/>
              </a:solidFill>
            </a:endParaRPr>
          </a:p>
          <a:p>
            <a:pPr marL="514350" indent="-285750">
              <a:lnSpc>
                <a:spcPct val="100000"/>
              </a:lnSpc>
            </a:pPr>
            <a:r>
              <a:rPr lang="en-US" sz="1400" dirty="0" smtClean="0">
                <a:solidFill>
                  <a:srgbClr val="7030A0"/>
                </a:solidFill>
              </a:rPr>
              <a:t>6</a:t>
            </a:r>
            <a:r>
              <a:rPr lang="en-US" sz="1400" dirty="0">
                <a:solidFill>
                  <a:srgbClr val="7030A0"/>
                </a:solidFill>
              </a:rPr>
              <a:t>. Economics </a:t>
            </a:r>
            <a:r>
              <a:rPr lang="en-US" sz="1400" dirty="0" smtClean="0">
                <a:solidFill>
                  <a:srgbClr val="7030A0"/>
                </a:solidFill>
              </a:rPr>
              <a:t>					15</a:t>
            </a:r>
            <a:r>
              <a:rPr lang="en-US" sz="1400" dirty="0">
                <a:solidFill>
                  <a:srgbClr val="7030A0"/>
                </a:solidFill>
              </a:rPr>
              <a:t>. Recreation </a:t>
            </a:r>
            <a:endParaRPr lang="en-US" sz="1400" dirty="0" smtClean="0">
              <a:solidFill>
                <a:srgbClr val="7030A0"/>
              </a:solidFill>
            </a:endParaRPr>
          </a:p>
          <a:p>
            <a:pPr marL="514350" indent="-285750">
              <a:lnSpc>
                <a:spcPct val="100000"/>
              </a:lnSpc>
            </a:pPr>
            <a:r>
              <a:rPr lang="en-US" sz="1400" dirty="0" smtClean="0">
                <a:solidFill>
                  <a:srgbClr val="7030A0"/>
                </a:solidFill>
              </a:rPr>
              <a:t>7</a:t>
            </a:r>
            <a:r>
              <a:rPr lang="en-US" sz="1400" dirty="0">
                <a:solidFill>
                  <a:srgbClr val="7030A0"/>
                </a:solidFill>
              </a:rPr>
              <a:t>. Education </a:t>
            </a:r>
            <a:r>
              <a:rPr lang="en-US" sz="1400" dirty="0" smtClean="0">
                <a:solidFill>
                  <a:srgbClr val="7030A0"/>
                </a:solidFill>
              </a:rPr>
              <a:t>					16</a:t>
            </a:r>
            <a:r>
              <a:rPr lang="en-US" sz="1400" dirty="0">
                <a:solidFill>
                  <a:srgbClr val="7030A0"/>
                </a:solidFill>
              </a:rPr>
              <a:t>. Social Relationships </a:t>
            </a:r>
            <a:endParaRPr lang="en-US" sz="1400" dirty="0" smtClean="0">
              <a:solidFill>
                <a:srgbClr val="7030A0"/>
              </a:solidFill>
            </a:endParaRPr>
          </a:p>
          <a:p>
            <a:pPr marL="514350" indent="-285750">
              <a:lnSpc>
                <a:spcPct val="100000"/>
              </a:lnSpc>
            </a:pPr>
            <a:r>
              <a:rPr lang="en-US" sz="1400" dirty="0" smtClean="0">
                <a:solidFill>
                  <a:srgbClr val="7030A0"/>
                </a:solidFill>
              </a:rPr>
              <a:t>8</a:t>
            </a:r>
            <a:r>
              <a:rPr lang="en-US" sz="1400" dirty="0">
                <a:solidFill>
                  <a:srgbClr val="7030A0"/>
                </a:solidFill>
              </a:rPr>
              <a:t>. Environment </a:t>
            </a:r>
            <a:r>
              <a:rPr lang="en-US" sz="1400" dirty="0" smtClean="0">
                <a:solidFill>
                  <a:srgbClr val="7030A0"/>
                </a:solidFill>
              </a:rPr>
              <a:t>				17</a:t>
            </a:r>
            <a:r>
              <a:rPr lang="en-US" sz="1400" dirty="0">
                <a:solidFill>
                  <a:srgbClr val="7030A0"/>
                </a:solidFill>
              </a:rPr>
              <a:t>. Technology </a:t>
            </a:r>
            <a:endParaRPr lang="en-US" sz="1400" dirty="0" smtClean="0">
              <a:solidFill>
                <a:srgbClr val="7030A0"/>
              </a:solidFill>
            </a:endParaRPr>
          </a:p>
          <a:p>
            <a:pPr marL="514350" indent="-285750">
              <a:lnSpc>
                <a:spcPct val="100000"/>
              </a:lnSpc>
            </a:pPr>
            <a:r>
              <a:rPr lang="en-US" sz="1400" dirty="0" smtClean="0">
                <a:solidFill>
                  <a:srgbClr val="7030A0"/>
                </a:solidFill>
              </a:rPr>
              <a:t>9</a:t>
            </a:r>
            <a:r>
              <a:rPr lang="en-US" sz="1400" dirty="0">
                <a:solidFill>
                  <a:srgbClr val="7030A0"/>
                </a:solidFill>
              </a:rPr>
              <a:t>. Ethics &amp; Religion </a:t>
            </a:r>
            <a:r>
              <a:rPr lang="en-US" sz="1400" dirty="0" smtClean="0">
                <a:solidFill>
                  <a:srgbClr val="7030A0"/>
                </a:solidFill>
              </a:rPr>
              <a:t>			18</a:t>
            </a:r>
            <a:r>
              <a:rPr lang="en-US" sz="1400" dirty="0">
                <a:solidFill>
                  <a:srgbClr val="7030A0"/>
                </a:solidFill>
              </a:rPr>
              <a:t>. Transportation</a:t>
            </a:r>
            <a:endParaRPr sz="1400" dirty="0">
              <a:solidFill>
                <a:srgbClr val="7030A0"/>
              </a:solidFill>
            </a:endParaRPr>
          </a:p>
        </p:txBody>
      </p:sp>
      <p:sp>
        <p:nvSpPr>
          <p:cNvPr id="160" name="Shape 160"/>
          <p:cNvSpPr txBox="1">
            <a:spLocks noGrp="1"/>
          </p:cNvSpPr>
          <p:nvPr>
            <p:ph type="sldNum" idx="12"/>
          </p:nvPr>
        </p:nvSpPr>
        <p:spPr>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17</a:t>
            </a:fld>
            <a:endParaRPr lang="en"/>
          </a:p>
        </p:txBody>
      </p:sp>
    </p:spTree>
    <p:extLst>
      <p:ext uri="{BB962C8B-B14F-4D97-AF65-F5344CB8AC3E}">
        <p14:creationId xmlns:p14="http://schemas.microsoft.com/office/powerpoint/2010/main" val="27936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prstGeom prst="rect">
            <a:avLst/>
          </a:prstGeom>
        </p:spPr>
        <p:txBody>
          <a:bodyPr wrap="square" lIns="91425" tIns="91425" rIns="91425" bIns="91425" anchor="t" anchorCtr="0">
            <a:noAutofit/>
          </a:bodyPr>
          <a:lstStyle/>
          <a:p>
            <a:pPr lvl="0">
              <a:spcBef>
                <a:spcPts val="0"/>
              </a:spcBef>
              <a:buNone/>
            </a:pPr>
            <a:r>
              <a:rPr lang="en"/>
              <a:t>Originality “O”</a:t>
            </a:r>
          </a:p>
        </p:txBody>
      </p:sp>
      <p:sp>
        <p:nvSpPr>
          <p:cNvPr id="166" name="Shape 166"/>
          <p:cNvSpPr txBox="1">
            <a:spLocks noGrp="1"/>
          </p:cNvSpPr>
          <p:nvPr>
            <p:ph type="body" idx="1"/>
          </p:nvPr>
        </p:nvSpPr>
        <p:spPr>
          <a:xfrm>
            <a:off x="311700" y="1266325"/>
            <a:ext cx="8520600" cy="3458950"/>
          </a:xfrm>
          <a:prstGeom prst="rect">
            <a:avLst/>
          </a:prstGeom>
        </p:spPr>
        <p:txBody>
          <a:bodyPr wrap="square" lIns="91425" tIns="91425" rIns="91425" bIns="91425" anchor="t" anchorCtr="0">
            <a:noAutofit/>
          </a:bodyPr>
          <a:lstStyle/>
          <a:p>
            <a:pPr marL="457200" lvl="0" indent="-228600" rtl="0">
              <a:lnSpc>
                <a:spcPct val="100000"/>
              </a:lnSpc>
              <a:spcBef>
                <a:spcPts val="0"/>
              </a:spcBef>
            </a:pPr>
            <a:r>
              <a:rPr lang="en" dirty="0">
                <a:solidFill>
                  <a:schemeClr val="bg2">
                    <a:lumMod val="50000"/>
                  </a:schemeClr>
                </a:solidFill>
              </a:rPr>
              <a:t>AHA!</a:t>
            </a:r>
          </a:p>
          <a:p>
            <a:pPr marL="457200" lvl="0" indent="-228600" rtl="0">
              <a:lnSpc>
                <a:spcPct val="100000"/>
              </a:lnSpc>
              <a:spcBef>
                <a:spcPts val="0"/>
              </a:spcBef>
            </a:pPr>
            <a:r>
              <a:rPr lang="en" dirty="0">
                <a:solidFill>
                  <a:schemeClr val="bg2">
                    <a:lumMod val="50000"/>
                  </a:schemeClr>
                </a:solidFill>
              </a:rPr>
              <a:t>High quality</a:t>
            </a:r>
          </a:p>
          <a:p>
            <a:pPr marL="457200" lvl="0" indent="-228600" rtl="0">
              <a:lnSpc>
                <a:spcPct val="100000"/>
              </a:lnSpc>
              <a:spcBef>
                <a:spcPts val="0"/>
              </a:spcBef>
            </a:pPr>
            <a:r>
              <a:rPr lang="en" dirty="0">
                <a:solidFill>
                  <a:schemeClr val="bg2">
                    <a:lumMod val="50000"/>
                  </a:schemeClr>
                </a:solidFill>
              </a:rPr>
              <a:t>Insightful</a:t>
            </a:r>
          </a:p>
          <a:p>
            <a:pPr marL="457200" lvl="0" indent="-228600" rtl="0">
              <a:lnSpc>
                <a:spcPct val="100000"/>
              </a:lnSpc>
              <a:spcBef>
                <a:spcPts val="0"/>
              </a:spcBef>
            </a:pPr>
            <a:r>
              <a:rPr lang="en" dirty="0">
                <a:solidFill>
                  <a:schemeClr val="bg2">
                    <a:lumMod val="50000"/>
                  </a:schemeClr>
                </a:solidFill>
              </a:rPr>
              <a:t>Unique ideas</a:t>
            </a:r>
          </a:p>
          <a:p>
            <a:pPr marL="457200" lvl="0" indent="-228600" rtl="0">
              <a:lnSpc>
                <a:spcPct val="100000"/>
              </a:lnSpc>
              <a:spcBef>
                <a:spcPts val="0"/>
              </a:spcBef>
            </a:pPr>
            <a:r>
              <a:rPr lang="en" dirty="0">
                <a:solidFill>
                  <a:schemeClr val="bg2">
                    <a:lumMod val="50000"/>
                  </a:schemeClr>
                </a:solidFill>
              </a:rPr>
              <a:t>Found </a:t>
            </a:r>
            <a:r>
              <a:rPr lang="en" dirty="0" smtClean="0">
                <a:solidFill>
                  <a:schemeClr val="bg2">
                    <a:lumMod val="50000"/>
                  </a:schemeClr>
                </a:solidFill>
              </a:rPr>
              <a:t>infrequently</a:t>
            </a:r>
            <a:endParaRPr sz="600" dirty="0">
              <a:solidFill>
                <a:schemeClr val="bg2">
                  <a:lumMod val="50000"/>
                </a:schemeClr>
              </a:solidFill>
            </a:endParaRPr>
          </a:p>
          <a:p>
            <a:pPr lvl="0">
              <a:spcBef>
                <a:spcPts val="0"/>
              </a:spcBef>
              <a:buNone/>
            </a:pPr>
            <a:r>
              <a:rPr lang="en" dirty="0">
                <a:solidFill>
                  <a:schemeClr val="bg2">
                    <a:lumMod val="50000"/>
                  </a:schemeClr>
                </a:solidFill>
              </a:rPr>
              <a:t>Many evaluators do not give many                                                                     Originality points as they see the </a:t>
            </a:r>
            <a:r>
              <a:rPr lang="en" dirty="0" smtClean="0">
                <a:solidFill>
                  <a:schemeClr val="bg2">
                    <a:lumMod val="50000"/>
                  </a:schemeClr>
                </a:solidFill>
              </a:rPr>
              <a:t>same ideas                                                                          </a:t>
            </a:r>
            <a:r>
              <a:rPr lang="en" dirty="0">
                <a:solidFill>
                  <a:schemeClr val="bg2">
                    <a:lumMod val="50000"/>
                  </a:schemeClr>
                </a:solidFill>
              </a:rPr>
              <a:t>idea repeated in many packets.</a:t>
            </a:r>
          </a:p>
        </p:txBody>
      </p:sp>
      <p:sp>
        <p:nvSpPr>
          <p:cNvPr id="167" name="Shape 167"/>
          <p:cNvSpPr txBox="1">
            <a:spLocks noGrp="1"/>
          </p:cNvSpPr>
          <p:nvPr>
            <p:ph type="sldNum" idx="12"/>
          </p:nvPr>
        </p:nvSpPr>
        <p:spPr>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18</a:t>
            </a:fld>
            <a:endParaRPr lang="en"/>
          </a:p>
        </p:txBody>
      </p:sp>
      <p:pic>
        <p:nvPicPr>
          <p:cNvPr id="168" name="Shape 168"/>
          <p:cNvPicPr preferRelativeResize="0"/>
          <p:nvPr/>
        </p:nvPicPr>
        <p:blipFill>
          <a:blip r:embed="rId3">
            <a:alphaModFix/>
          </a:blip>
          <a:stretch>
            <a:fillRect/>
          </a:stretch>
        </p:blipFill>
        <p:spPr>
          <a:xfrm>
            <a:off x="4731112" y="77075"/>
            <a:ext cx="4352925" cy="464820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prstGeom prst="rect">
            <a:avLst/>
          </a:prstGeom>
        </p:spPr>
        <p:txBody>
          <a:bodyPr wrap="square" lIns="91425" tIns="91425" rIns="91425" bIns="91425" anchor="t" anchorCtr="0">
            <a:noAutofit/>
          </a:bodyPr>
          <a:lstStyle/>
          <a:p>
            <a:pPr lvl="0">
              <a:spcBef>
                <a:spcPts val="0"/>
              </a:spcBef>
              <a:buNone/>
            </a:pPr>
            <a:r>
              <a:rPr lang="en"/>
              <a:t>Questions</a:t>
            </a:r>
          </a:p>
        </p:txBody>
      </p:sp>
      <p:sp>
        <p:nvSpPr>
          <p:cNvPr id="488" name="Shape 488"/>
          <p:cNvSpPr txBox="1">
            <a:spLocks noGrp="1"/>
          </p:cNvSpPr>
          <p:nvPr>
            <p:ph type="body" idx="1"/>
          </p:nvPr>
        </p:nvSpPr>
        <p:spPr>
          <a:xfrm>
            <a:off x="785425" y="1343443"/>
            <a:ext cx="6419606" cy="1818398"/>
          </a:xfrm>
          <a:prstGeom prst="rect">
            <a:avLst/>
          </a:prstGeom>
        </p:spPr>
        <p:txBody>
          <a:bodyPr wrap="square" lIns="91425" tIns="91425" rIns="91425" bIns="91425" anchor="t" anchorCtr="0">
            <a:noAutofit/>
          </a:bodyPr>
          <a:lstStyle/>
          <a:p>
            <a:pPr lvl="0">
              <a:spcBef>
                <a:spcPts val="0"/>
              </a:spcBef>
              <a:buNone/>
            </a:pPr>
            <a:endParaRPr lang="en" dirty="0" smtClean="0"/>
          </a:p>
          <a:p>
            <a:pPr lvl="0">
              <a:spcBef>
                <a:spcPts val="0"/>
              </a:spcBef>
              <a:buNone/>
            </a:pPr>
            <a:r>
              <a:rPr lang="en" dirty="0" smtClean="0">
                <a:solidFill>
                  <a:srgbClr val="FF0000"/>
                </a:solidFill>
              </a:rPr>
              <a:t>jbuissinkwafps@gmail.com</a:t>
            </a:r>
            <a:r>
              <a:rPr lang="en" dirty="0" smtClean="0">
                <a:solidFill>
                  <a:schemeClr val="bg2">
                    <a:lumMod val="50000"/>
                  </a:schemeClr>
                </a:solidFill>
              </a:rPr>
              <a:t>; 509-386-6297</a:t>
            </a:r>
            <a:endParaRPr lang="en" dirty="0">
              <a:solidFill>
                <a:schemeClr val="bg2">
                  <a:lumMod val="50000"/>
                </a:schemeClr>
              </a:solidFill>
            </a:endParaRPr>
          </a:p>
          <a:p>
            <a:pPr lvl="0">
              <a:spcBef>
                <a:spcPts val="0"/>
              </a:spcBef>
              <a:buNone/>
            </a:pPr>
            <a:endParaRPr lang="en" dirty="0" smtClean="0"/>
          </a:p>
          <a:p>
            <a:pPr lvl="0">
              <a:spcBef>
                <a:spcPts val="0"/>
              </a:spcBef>
              <a:buNone/>
            </a:pPr>
            <a:r>
              <a:rPr lang="en" dirty="0" smtClean="0">
                <a:solidFill>
                  <a:schemeClr val="bg2">
                    <a:lumMod val="50000"/>
                  </a:schemeClr>
                </a:solidFill>
              </a:rPr>
              <a:t>CHECK OUT THE </a:t>
            </a:r>
            <a:r>
              <a:rPr lang="en" dirty="0" smtClean="0">
                <a:solidFill>
                  <a:srgbClr val="FF0000"/>
                </a:solidFill>
              </a:rPr>
              <a:t>wafps.org</a:t>
            </a:r>
            <a:r>
              <a:rPr lang="en" dirty="0" smtClean="0"/>
              <a:t> </a:t>
            </a:r>
            <a:r>
              <a:rPr lang="en" dirty="0" smtClean="0">
                <a:solidFill>
                  <a:schemeClr val="bg2">
                    <a:lumMod val="50000"/>
                  </a:schemeClr>
                </a:solidFill>
              </a:rPr>
              <a:t>WEBSITE FOR MORE INFORMATION</a:t>
            </a:r>
            <a:endParaRPr lang="en" dirty="0">
              <a:solidFill>
                <a:schemeClr val="bg2">
                  <a:lumMod val="50000"/>
                </a:schemeClr>
              </a:solidFill>
            </a:endParaRPr>
          </a:p>
        </p:txBody>
      </p:sp>
      <p:sp>
        <p:nvSpPr>
          <p:cNvPr id="489" name="Shape 489"/>
          <p:cNvSpPr txBox="1">
            <a:spLocks noGrp="1"/>
          </p:cNvSpPr>
          <p:nvPr>
            <p:ph type="sldNum" idx="12"/>
          </p:nvPr>
        </p:nvSpPr>
        <p:spPr>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19</a:t>
            </a:fld>
            <a:endParaRPr lang="en"/>
          </a:p>
        </p:txBody>
      </p:sp>
    </p:spTree>
    <p:extLst>
      <p:ext uri="{BB962C8B-B14F-4D97-AF65-F5344CB8AC3E}">
        <p14:creationId xmlns:p14="http://schemas.microsoft.com/office/powerpoint/2010/main" val="771125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226207" y="184012"/>
            <a:ext cx="8520600" cy="707400"/>
          </a:xfrm>
          <a:prstGeom prst="rect">
            <a:avLst/>
          </a:prstGeom>
        </p:spPr>
        <p:txBody>
          <a:bodyPr wrap="square" lIns="91425" tIns="91425" rIns="91425" bIns="91425" anchor="t" anchorCtr="0">
            <a:noAutofit/>
          </a:bodyPr>
          <a:lstStyle/>
          <a:p>
            <a:pPr lvl="0">
              <a:spcBef>
                <a:spcPts val="0"/>
              </a:spcBef>
              <a:buNone/>
            </a:pPr>
            <a:r>
              <a:rPr lang="en" dirty="0"/>
              <a:t>The Creative Future Problem Solving Model</a:t>
            </a:r>
          </a:p>
        </p:txBody>
      </p:sp>
      <p:sp>
        <p:nvSpPr>
          <p:cNvPr id="81" name="Shape 81"/>
          <p:cNvSpPr txBox="1">
            <a:spLocks noGrp="1"/>
          </p:cNvSpPr>
          <p:nvPr>
            <p:ph type="body" idx="1"/>
          </p:nvPr>
        </p:nvSpPr>
        <p:spPr>
          <a:xfrm>
            <a:off x="226207" y="1152425"/>
            <a:ext cx="8520600" cy="2568300"/>
          </a:xfrm>
          <a:prstGeom prst="rect">
            <a:avLst/>
          </a:prstGeom>
        </p:spPr>
        <p:txBody>
          <a:bodyPr wrap="square" lIns="91425" tIns="91425" rIns="91425" bIns="91425" anchor="t" anchorCtr="0">
            <a:noAutofit/>
          </a:bodyPr>
          <a:lstStyle/>
          <a:p>
            <a:pPr lvl="0" rtl="0">
              <a:spcBef>
                <a:spcPts val="0"/>
              </a:spcBef>
              <a:buNone/>
            </a:pPr>
            <a:r>
              <a:rPr lang="en" dirty="0">
                <a:solidFill>
                  <a:schemeClr val="bg2">
                    <a:lumMod val="50000"/>
                  </a:schemeClr>
                </a:solidFill>
              </a:rPr>
              <a:t>A Brief Overview:</a:t>
            </a:r>
          </a:p>
          <a:p>
            <a:pPr marL="457200" lvl="0" indent="-228600" rtl="0">
              <a:spcBef>
                <a:spcPts val="0"/>
              </a:spcBef>
              <a:buAutoNum type="arabicPeriod"/>
            </a:pPr>
            <a:r>
              <a:rPr lang="en" dirty="0">
                <a:solidFill>
                  <a:schemeClr val="bg2">
                    <a:lumMod val="50000"/>
                  </a:schemeClr>
                </a:solidFill>
              </a:rPr>
              <a:t>Identify challenges</a:t>
            </a:r>
          </a:p>
          <a:p>
            <a:pPr marL="457200" lvl="0" indent="-228600" rtl="0">
              <a:spcBef>
                <a:spcPts val="0"/>
              </a:spcBef>
              <a:buAutoNum type="arabicPeriod"/>
            </a:pPr>
            <a:r>
              <a:rPr lang="en" dirty="0">
                <a:solidFill>
                  <a:schemeClr val="bg2">
                    <a:lumMod val="50000"/>
                  </a:schemeClr>
                </a:solidFill>
              </a:rPr>
              <a:t>Select an underlying Problem</a:t>
            </a:r>
          </a:p>
          <a:p>
            <a:pPr marL="457200" lvl="0" indent="-228600" rtl="0">
              <a:spcBef>
                <a:spcPts val="0"/>
              </a:spcBef>
              <a:buAutoNum type="arabicPeriod"/>
            </a:pPr>
            <a:r>
              <a:rPr lang="en" dirty="0">
                <a:solidFill>
                  <a:schemeClr val="bg2">
                    <a:lumMod val="50000"/>
                  </a:schemeClr>
                </a:solidFill>
              </a:rPr>
              <a:t>Produce Solutions</a:t>
            </a:r>
          </a:p>
          <a:p>
            <a:pPr marL="457200" lvl="0" indent="-228600" rtl="0">
              <a:spcBef>
                <a:spcPts val="0"/>
              </a:spcBef>
              <a:buAutoNum type="arabicPeriod"/>
            </a:pPr>
            <a:r>
              <a:rPr lang="en" dirty="0">
                <a:solidFill>
                  <a:schemeClr val="bg2">
                    <a:lumMod val="50000"/>
                  </a:schemeClr>
                </a:solidFill>
              </a:rPr>
              <a:t>Generate and Select Criteria</a:t>
            </a:r>
          </a:p>
          <a:p>
            <a:pPr marL="457200" lvl="0" indent="-228600" rtl="0">
              <a:spcBef>
                <a:spcPts val="0"/>
              </a:spcBef>
              <a:buAutoNum type="arabicPeriod"/>
            </a:pPr>
            <a:r>
              <a:rPr lang="en" dirty="0">
                <a:solidFill>
                  <a:schemeClr val="bg2">
                    <a:lumMod val="50000"/>
                  </a:schemeClr>
                </a:solidFill>
              </a:rPr>
              <a:t>Apply Criteria to Solution Ideas</a:t>
            </a:r>
          </a:p>
          <a:p>
            <a:pPr marL="457200" lvl="0" indent="-228600">
              <a:spcBef>
                <a:spcPts val="0"/>
              </a:spcBef>
              <a:buAutoNum type="arabicPeriod"/>
            </a:pPr>
            <a:r>
              <a:rPr lang="en" dirty="0">
                <a:solidFill>
                  <a:schemeClr val="bg2">
                    <a:lumMod val="50000"/>
                  </a:schemeClr>
                </a:solidFill>
              </a:rPr>
              <a:t>Develop an Action Plan</a:t>
            </a:r>
          </a:p>
        </p:txBody>
      </p:sp>
      <p:sp>
        <p:nvSpPr>
          <p:cNvPr id="82" name="Shape 82"/>
          <p:cNvSpPr txBox="1">
            <a:spLocks noGrp="1"/>
          </p:cNvSpPr>
          <p:nvPr>
            <p:ph type="sldNum" idx="12"/>
          </p:nvPr>
        </p:nvSpPr>
        <p:spPr>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2</a:t>
            </a:fld>
            <a:endParaRPr lang="en"/>
          </a:p>
        </p:txBody>
      </p:sp>
      <p:pic>
        <p:nvPicPr>
          <p:cNvPr id="83" name="Shape 83"/>
          <p:cNvPicPr preferRelativeResize="0"/>
          <p:nvPr/>
        </p:nvPicPr>
        <p:blipFill>
          <a:blip r:embed="rId3">
            <a:alphaModFix/>
          </a:blip>
          <a:stretch>
            <a:fillRect/>
          </a:stretch>
        </p:blipFill>
        <p:spPr>
          <a:xfrm>
            <a:off x="4040689" y="1337799"/>
            <a:ext cx="4924456" cy="3189149"/>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prstGeom prst="rect">
            <a:avLst/>
          </a:prstGeom>
        </p:spPr>
        <p:txBody>
          <a:bodyPr wrap="square" lIns="91425" tIns="91425" rIns="91425" bIns="91425" anchor="t" anchorCtr="0">
            <a:noAutofit/>
          </a:bodyPr>
          <a:lstStyle/>
          <a:p>
            <a:pPr lvl="0" rtl="0">
              <a:spcBef>
                <a:spcPts val="0"/>
              </a:spcBef>
              <a:buNone/>
            </a:pPr>
            <a:r>
              <a:rPr lang="en" dirty="0" smtClean="0"/>
              <a:t>THIS CONCLUDES PART 1 OF THE TRAINING</a:t>
            </a:r>
            <a:endParaRPr lang="en" dirty="0"/>
          </a:p>
        </p:txBody>
      </p:sp>
      <p:sp>
        <p:nvSpPr>
          <p:cNvPr id="495" name="Shape 495"/>
          <p:cNvSpPr txBox="1">
            <a:spLocks noGrp="1"/>
          </p:cNvSpPr>
          <p:nvPr>
            <p:ph type="sldNum" idx="12"/>
          </p:nvPr>
        </p:nvSpPr>
        <p:spPr>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20</a:t>
            </a:fld>
            <a:endParaRPr lang="en"/>
          </a:p>
        </p:txBody>
      </p:sp>
      <p:pic>
        <p:nvPicPr>
          <p:cNvPr id="496" name="Shape 496"/>
          <p:cNvPicPr preferRelativeResize="0"/>
          <p:nvPr/>
        </p:nvPicPr>
        <p:blipFill>
          <a:blip r:embed="rId3">
            <a:alphaModFix/>
          </a:blip>
          <a:stretch>
            <a:fillRect/>
          </a:stretch>
        </p:blipFill>
        <p:spPr>
          <a:xfrm>
            <a:off x="937016" y="1152424"/>
            <a:ext cx="6912234" cy="35108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289162"/>
            <a:ext cx="8520600" cy="707400"/>
          </a:xfrm>
          <a:prstGeom prst="rect">
            <a:avLst/>
          </a:prstGeom>
        </p:spPr>
        <p:txBody>
          <a:bodyPr wrap="square" lIns="91425" tIns="91425" rIns="91425" bIns="91425" anchor="t" anchorCtr="0">
            <a:noAutofit/>
          </a:bodyPr>
          <a:lstStyle/>
          <a:p>
            <a:pPr lvl="0">
              <a:spcBef>
                <a:spcPts val="0"/>
              </a:spcBef>
              <a:buNone/>
            </a:pPr>
            <a:r>
              <a:rPr lang="en" dirty="0"/>
              <a:t>FPS and the Common Core</a:t>
            </a:r>
          </a:p>
        </p:txBody>
      </p:sp>
      <p:sp>
        <p:nvSpPr>
          <p:cNvPr id="89" name="Shape 89"/>
          <p:cNvSpPr txBox="1">
            <a:spLocks noGrp="1"/>
          </p:cNvSpPr>
          <p:nvPr>
            <p:ph type="body" idx="1"/>
          </p:nvPr>
        </p:nvSpPr>
        <p:spPr>
          <a:xfrm>
            <a:off x="311700" y="996562"/>
            <a:ext cx="8520600" cy="3302700"/>
          </a:xfrm>
          <a:prstGeom prst="rect">
            <a:avLst/>
          </a:prstGeom>
        </p:spPr>
        <p:txBody>
          <a:bodyPr wrap="square" lIns="91425" tIns="91425" rIns="91425" bIns="91425" anchor="t" anchorCtr="0">
            <a:noAutofit/>
          </a:bodyPr>
          <a:lstStyle/>
          <a:p>
            <a:pPr lvl="0">
              <a:spcBef>
                <a:spcPts val="0"/>
              </a:spcBef>
              <a:buNone/>
            </a:pPr>
            <a:r>
              <a:rPr lang="en" dirty="0">
                <a:solidFill>
                  <a:schemeClr val="bg2">
                    <a:lumMod val="50000"/>
                  </a:schemeClr>
                </a:solidFill>
              </a:rPr>
              <a:t>The Future </a:t>
            </a:r>
            <a:r>
              <a:rPr lang="en" dirty="0" smtClean="0">
                <a:solidFill>
                  <a:schemeClr val="bg2">
                    <a:lumMod val="50000"/>
                  </a:schemeClr>
                </a:solidFill>
              </a:rPr>
              <a:t>Problem </a:t>
            </a:r>
            <a:r>
              <a:rPr lang="en" dirty="0">
                <a:solidFill>
                  <a:schemeClr val="bg2">
                    <a:lumMod val="50000"/>
                  </a:schemeClr>
                </a:solidFill>
              </a:rPr>
              <a:t>Solving program aligns with:</a:t>
            </a:r>
          </a:p>
          <a:p>
            <a:pPr marL="457200" lvl="0" indent="-228600" rtl="0">
              <a:spcBef>
                <a:spcPts val="0"/>
              </a:spcBef>
            </a:pPr>
            <a:r>
              <a:rPr lang="en" dirty="0">
                <a:solidFill>
                  <a:schemeClr val="bg2">
                    <a:lumMod val="50000"/>
                  </a:schemeClr>
                </a:solidFill>
              </a:rPr>
              <a:t>Common Core State Standards initiative</a:t>
            </a:r>
          </a:p>
          <a:p>
            <a:pPr marL="457200" lvl="0" indent="-228600" rtl="0">
              <a:spcBef>
                <a:spcPts val="0"/>
              </a:spcBef>
            </a:pPr>
            <a:r>
              <a:rPr lang="en" dirty="0">
                <a:solidFill>
                  <a:schemeClr val="bg2">
                    <a:lumMod val="50000"/>
                  </a:schemeClr>
                </a:solidFill>
              </a:rPr>
              <a:t>21st Century Skills</a:t>
            </a:r>
          </a:p>
          <a:p>
            <a:pPr marL="457200" lvl="0" indent="-228600" rtl="0">
              <a:spcBef>
                <a:spcPts val="0"/>
              </a:spcBef>
            </a:pPr>
            <a:r>
              <a:rPr lang="en" dirty="0">
                <a:solidFill>
                  <a:schemeClr val="bg2">
                    <a:lumMod val="50000"/>
                  </a:schemeClr>
                </a:solidFill>
              </a:rPr>
              <a:t>STEM</a:t>
            </a:r>
          </a:p>
          <a:p>
            <a:pPr marL="457200" lvl="0" indent="-228600" rtl="0">
              <a:spcBef>
                <a:spcPts val="0"/>
              </a:spcBef>
            </a:pPr>
            <a:r>
              <a:rPr lang="en" dirty="0">
                <a:solidFill>
                  <a:schemeClr val="bg2">
                    <a:lumMod val="50000"/>
                  </a:schemeClr>
                </a:solidFill>
              </a:rPr>
              <a:t>National Association for Gifted Children Gifted Education Programming Standards</a:t>
            </a:r>
          </a:p>
          <a:p>
            <a:pPr lvl="0" rtl="0">
              <a:lnSpc>
                <a:spcPct val="100000"/>
              </a:lnSpc>
              <a:spcBef>
                <a:spcPts val="0"/>
              </a:spcBef>
              <a:buNone/>
            </a:pPr>
            <a:endParaRPr lang="en" sz="1400" dirty="0" smtClean="0">
              <a:solidFill>
                <a:schemeClr val="bg2">
                  <a:lumMod val="50000"/>
                </a:schemeClr>
              </a:solidFill>
            </a:endParaRPr>
          </a:p>
          <a:p>
            <a:pPr lvl="0" rtl="0">
              <a:lnSpc>
                <a:spcPct val="100000"/>
              </a:lnSpc>
              <a:spcBef>
                <a:spcPts val="0"/>
              </a:spcBef>
              <a:buNone/>
            </a:pPr>
            <a:r>
              <a:rPr lang="en" sz="1400" dirty="0" smtClean="0">
                <a:solidFill>
                  <a:schemeClr val="bg2">
                    <a:lumMod val="50000"/>
                  </a:schemeClr>
                </a:solidFill>
              </a:rPr>
              <a:t>For </a:t>
            </a:r>
            <a:r>
              <a:rPr lang="en" sz="1400" dirty="0">
                <a:solidFill>
                  <a:schemeClr val="bg2">
                    <a:lumMod val="50000"/>
                  </a:schemeClr>
                </a:solidFill>
              </a:rPr>
              <a:t>additional information: </a:t>
            </a:r>
            <a:endParaRPr lang="en" sz="1400" dirty="0" smtClean="0">
              <a:solidFill>
                <a:schemeClr val="bg2">
                  <a:lumMod val="50000"/>
                </a:schemeClr>
              </a:solidFill>
            </a:endParaRPr>
          </a:p>
          <a:p>
            <a:pPr lvl="0" rtl="0">
              <a:lnSpc>
                <a:spcPct val="100000"/>
              </a:lnSpc>
              <a:spcBef>
                <a:spcPts val="0"/>
              </a:spcBef>
              <a:buNone/>
            </a:pPr>
            <a:endParaRPr lang="en" sz="1400" dirty="0"/>
          </a:p>
          <a:p>
            <a:pPr lvl="0">
              <a:spcBef>
                <a:spcPts val="0"/>
              </a:spcBef>
              <a:buNone/>
            </a:pPr>
            <a:r>
              <a:rPr lang="en" sz="1400" dirty="0">
                <a:solidFill>
                  <a:schemeClr val="bg2">
                    <a:lumMod val="50000"/>
                  </a:schemeClr>
                </a:solidFill>
              </a:rPr>
              <a:t>Contact FPSPI at </a:t>
            </a:r>
            <a:r>
              <a:rPr lang="en" sz="1400" u="sng" dirty="0">
                <a:solidFill>
                  <a:schemeClr val="hlink"/>
                </a:solidFill>
                <a:hlinkClick r:id="rId3"/>
              </a:rPr>
              <a:t>mail@fpspi.org</a:t>
            </a:r>
            <a:r>
              <a:rPr lang="en" sz="1400" dirty="0"/>
              <a:t> </a:t>
            </a:r>
            <a:r>
              <a:rPr lang="en" sz="1400" dirty="0">
                <a:solidFill>
                  <a:schemeClr val="bg2">
                    <a:lumMod val="50000"/>
                  </a:schemeClr>
                </a:solidFill>
              </a:rPr>
              <a:t>or at </a:t>
            </a:r>
            <a:r>
              <a:rPr lang="en" sz="1400" u="sng" dirty="0">
                <a:solidFill>
                  <a:schemeClr val="hlink"/>
                </a:solidFill>
                <a:hlinkClick r:id="rId4"/>
              </a:rPr>
              <a:t>www.fpspi.org</a:t>
            </a:r>
            <a:r>
              <a:rPr lang="en" sz="1400" dirty="0"/>
              <a:t>  </a:t>
            </a:r>
            <a:r>
              <a:rPr lang="en" sz="1400" dirty="0">
                <a:solidFill>
                  <a:schemeClr val="bg2">
                    <a:lumMod val="50000"/>
                  </a:schemeClr>
                </a:solidFill>
              </a:rPr>
              <a:t>Phone: 321-768-0074</a:t>
            </a:r>
          </a:p>
        </p:txBody>
      </p:sp>
      <p:sp>
        <p:nvSpPr>
          <p:cNvPr id="90" name="Shape 90"/>
          <p:cNvSpPr txBox="1">
            <a:spLocks noGrp="1"/>
          </p:cNvSpPr>
          <p:nvPr>
            <p:ph type="sldNum" idx="12"/>
          </p:nvPr>
        </p:nvSpPr>
        <p:spPr>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3</a:t>
            </a:fld>
            <a:endParaRPr lang="en"/>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prstGeom prst="rect">
            <a:avLst/>
          </a:prstGeom>
        </p:spPr>
        <p:txBody>
          <a:bodyPr wrap="square" lIns="91425" tIns="91425" rIns="91425" bIns="91425" anchor="ctr" anchorCtr="0">
            <a:noAutofit/>
          </a:bodyPr>
          <a:lstStyle/>
          <a:p>
            <a:pPr lvl="0">
              <a:spcBef>
                <a:spcPts val="0"/>
              </a:spcBef>
              <a:buNone/>
            </a:pPr>
            <a:r>
              <a:rPr lang="en"/>
              <a:t>Team Formation</a:t>
            </a:r>
          </a:p>
        </p:txBody>
      </p:sp>
      <p:sp>
        <p:nvSpPr>
          <p:cNvPr id="96" name="Shape 96"/>
          <p:cNvSpPr txBox="1">
            <a:spLocks noGrp="1"/>
          </p:cNvSpPr>
          <p:nvPr>
            <p:ph type="sldNum" idx="12"/>
          </p:nvPr>
        </p:nvSpPr>
        <p:spPr>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4</a:t>
            </a:fld>
            <a:endParaRPr lang="en"/>
          </a:p>
        </p:txBody>
      </p:sp>
      <p:pic>
        <p:nvPicPr>
          <p:cNvPr id="97" name="Shape 97"/>
          <p:cNvPicPr preferRelativeResize="0"/>
          <p:nvPr/>
        </p:nvPicPr>
        <p:blipFill>
          <a:blip r:embed="rId3">
            <a:alphaModFix/>
          </a:blip>
          <a:stretch>
            <a:fillRect/>
          </a:stretch>
        </p:blipFill>
        <p:spPr>
          <a:xfrm>
            <a:off x="2845850" y="1756800"/>
            <a:ext cx="3425287" cy="30819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158130"/>
            <a:ext cx="8520600" cy="707400"/>
          </a:xfrm>
          <a:prstGeom prst="rect">
            <a:avLst/>
          </a:prstGeom>
        </p:spPr>
        <p:txBody>
          <a:bodyPr wrap="square" lIns="91425" tIns="91425" rIns="91425" bIns="91425" anchor="t" anchorCtr="0">
            <a:noAutofit/>
          </a:bodyPr>
          <a:lstStyle/>
          <a:p>
            <a:pPr lvl="0" rtl="0">
              <a:spcBef>
                <a:spcPts val="0"/>
              </a:spcBef>
              <a:buNone/>
            </a:pPr>
            <a:r>
              <a:rPr lang="en" dirty="0"/>
              <a:t>What makes a successful team?</a:t>
            </a:r>
          </a:p>
        </p:txBody>
      </p:sp>
      <p:sp>
        <p:nvSpPr>
          <p:cNvPr id="103" name="Shape 103"/>
          <p:cNvSpPr txBox="1">
            <a:spLocks noGrp="1"/>
          </p:cNvSpPr>
          <p:nvPr>
            <p:ph type="body" idx="1"/>
          </p:nvPr>
        </p:nvSpPr>
        <p:spPr>
          <a:xfrm>
            <a:off x="311700" y="1091044"/>
            <a:ext cx="8520600" cy="3335483"/>
          </a:xfrm>
          <a:prstGeom prst="rect">
            <a:avLst/>
          </a:prstGeom>
        </p:spPr>
        <p:txBody>
          <a:bodyPr wrap="square" lIns="91425" tIns="91425" rIns="91425" bIns="91425" anchor="t" anchorCtr="0">
            <a:noAutofit/>
          </a:bodyPr>
          <a:lstStyle/>
          <a:p>
            <a:pPr marL="228600" lvl="0" indent="0" rtl="0">
              <a:lnSpc>
                <a:spcPct val="100000"/>
              </a:lnSpc>
              <a:spcBef>
                <a:spcPts val="0"/>
              </a:spcBef>
              <a:buNone/>
            </a:pPr>
            <a:r>
              <a:rPr lang="en" dirty="0" smtClean="0">
                <a:solidFill>
                  <a:schemeClr val="tx1"/>
                </a:solidFill>
              </a:rPr>
              <a:t>Select your team by:</a:t>
            </a:r>
          </a:p>
          <a:p>
            <a:pPr marL="457200" lvl="0" indent="-228600" rtl="0">
              <a:lnSpc>
                <a:spcPct val="100000"/>
              </a:lnSpc>
              <a:spcBef>
                <a:spcPts val="0"/>
              </a:spcBef>
              <a:buAutoNum type="arabicPeriod"/>
            </a:pPr>
            <a:r>
              <a:rPr lang="en" dirty="0" smtClean="0">
                <a:solidFill>
                  <a:schemeClr val="bg2">
                    <a:lumMod val="50000"/>
                  </a:schemeClr>
                </a:solidFill>
              </a:rPr>
              <a:t>By </a:t>
            </a:r>
            <a:r>
              <a:rPr lang="en" dirty="0">
                <a:solidFill>
                  <a:schemeClr val="bg2">
                    <a:lumMod val="50000"/>
                  </a:schemeClr>
                </a:solidFill>
              </a:rPr>
              <a:t>ability grouping</a:t>
            </a:r>
          </a:p>
          <a:p>
            <a:pPr marL="457200" lvl="0" indent="-228600" rtl="0">
              <a:lnSpc>
                <a:spcPct val="100000"/>
              </a:lnSpc>
              <a:spcBef>
                <a:spcPts val="0"/>
              </a:spcBef>
              <a:buAutoNum type="arabicPeriod"/>
            </a:pPr>
            <a:r>
              <a:rPr lang="en" dirty="0">
                <a:solidFill>
                  <a:schemeClr val="bg2">
                    <a:lumMod val="50000"/>
                  </a:schemeClr>
                </a:solidFill>
              </a:rPr>
              <a:t>Two boys and two </a:t>
            </a:r>
            <a:r>
              <a:rPr lang="en" dirty="0" smtClean="0">
                <a:solidFill>
                  <a:schemeClr val="bg2">
                    <a:lumMod val="50000"/>
                  </a:schemeClr>
                </a:solidFill>
              </a:rPr>
              <a:t>girls, a </a:t>
            </a:r>
            <a:r>
              <a:rPr lang="en" dirty="0">
                <a:solidFill>
                  <a:schemeClr val="bg2">
                    <a:lumMod val="50000"/>
                  </a:schemeClr>
                </a:solidFill>
              </a:rPr>
              <a:t>balanced group</a:t>
            </a:r>
          </a:p>
          <a:p>
            <a:pPr marL="457200" lvl="0" indent="-228600" rtl="0">
              <a:lnSpc>
                <a:spcPct val="100000"/>
              </a:lnSpc>
              <a:spcBef>
                <a:spcPts val="0"/>
              </a:spcBef>
              <a:buAutoNum type="arabicPeriod"/>
            </a:pPr>
            <a:r>
              <a:rPr lang="en" dirty="0">
                <a:solidFill>
                  <a:schemeClr val="bg2">
                    <a:lumMod val="50000"/>
                  </a:schemeClr>
                </a:solidFill>
              </a:rPr>
              <a:t>All boys or all girls </a:t>
            </a:r>
          </a:p>
          <a:p>
            <a:pPr marL="457200" lvl="0" indent="-228600" rtl="0">
              <a:lnSpc>
                <a:spcPct val="100000"/>
              </a:lnSpc>
              <a:spcBef>
                <a:spcPts val="0"/>
              </a:spcBef>
              <a:buAutoNum type="arabicPeriod"/>
            </a:pPr>
            <a:r>
              <a:rPr lang="en" dirty="0">
                <a:solidFill>
                  <a:schemeClr val="bg2">
                    <a:lumMod val="50000"/>
                  </a:schemeClr>
                </a:solidFill>
              </a:rPr>
              <a:t>Creative thinkers and critical thinkers</a:t>
            </a:r>
          </a:p>
          <a:p>
            <a:pPr marL="457200" lvl="0" indent="-228600" rtl="0">
              <a:lnSpc>
                <a:spcPct val="100000"/>
              </a:lnSpc>
              <a:spcBef>
                <a:spcPts val="0"/>
              </a:spcBef>
              <a:buAutoNum type="arabicPeriod"/>
            </a:pPr>
            <a:r>
              <a:rPr lang="en" dirty="0">
                <a:solidFill>
                  <a:schemeClr val="bg2">
                    <a:lumMod val="50000"/>
                  </a:schemeClr>
                </a:solidFill>
              </a:rPr>
              <a:t>Fast thinkers and slow processors</a:t>
            </a:r>
          </a:p>
          <a:p>
            <a:pPr marL="457200" lvl="0" indent="-228600" rtl="0">
              <a:lnSpc>
                <a:spcPct val="100000"/>
              </a:lnSpc>
              <a:spcBef>
                <a:spcPts val="0"/>
              </a:spcBef>
              <a:buAutoNum type="arabicPeriod"/>
            </a:pPr>
            <a:r>
              <a:rPr lang="en" dirty="0">
                <a:solidFill>
                  <a:schemeClr val="bg2">
                    <a:lumMod val="50000"/>
                  </a:schemeClr>
                </a:solidFill>
              </a:rPr>
              <a:t>Random selection</a:t>
            </a:r>
          </a:p>
          <a:p>
            <a:pPr marL="457200" lvl="0" indent="-228600" rtl="0">
              <a:lnSpc>
                <a:spcPct val="100000"/>
              </a:lnSpc>
              <a:spcBef>
                <a:spcPts val="0"/>
              </a:spcBef>
              <a:buAutoNum type="arabicPeriod"/>
            </a:pPr>
            <a:r>
              <a:rPr lang="en" dirty="0">
                <a:solidFill>
                  <a:schemeClr val="bg2">
                    <a:lumMod val="50000"/>
                  </a:schemeClr>
                </a:solidFill>
              </a:rPr>
              <a:t>Let students self select their </a:t>
            </a:r>
            <a:r>
              <a:rPr lang="en" dirty="0" smtClean="0">
                <a:solidFill>
                  <a:schemeClr val="bg2">
                    <a:lumMod val="50000"/>
                  </a:schemeClr>
                </a:solidFill>
              </a:rPr>
              <a:t>team</a:t>
            </a:r>
          </a:p>
          <a:p>
            <a:pPr marL="457200" lvl="0" indent="-228600" rtl="0">
              <a:lnSpc>
                <a:spcPct val="100000"/>
              </a:lnSpc>
              <a:spcBef>
                <a:spcPts val="0"/>
              </a:spcBef>
              <a:buAutoNum type="arabicPeriod"/>
            </a:pPr>
            <a:endParaRPr lang="en" dirty="0"/>
          </a:p>
          <a:p>
            <a:pPr marL="228600" lvl="0" indent="0" rtl="0">
              <a:lnSpc>
                <a:spcPct val="100000"/>
              </a:lnSpc>
              <a:spcBef>
                <a:spcPts val="0"/>
              </a:spcBef>
              <a:buNone/>
            </a:pPr>
            <a:r>
              <a:rPr lang="en" dirty="0" smtClean="0">
                <a:solidFill>
                  <a:schemeClr val="tx1"/>
                </a:solidFill>
              </a:rPr>
              <a:t>Any one of these methods can be used to select a team. With practice, </a:t>
            </a:r>
          </a:p>
          <a:p>
            <a:pPr marL="228600" lvl="0" indent="0" rtl="0">
              <a:lnSpc>
                <a:spcPct val="100000"/>
              </a:lnSpc>
              <a:spcBef>
                <a:spcPts val="0"/>
              </a:spcBef>
              <a:buNone/>
            </a:pPr>
            <a:r>
              <a:rPr lang="en" dirty="0" smtClean="0">
                <a:solidFill>
                  <a:schemeClr val="tx1"/>
                </a:solidFill>
              </a:rPr>
              <a:t>you will know whi</a:t>
            </a:r>
            <a:r>
              <a:rPr lang="en-US" dirty="0" err="1" smtClean="0">
                <a:solidFill>
                  <a:schemeClr val="tx1"/>
                </a:solidFill>
              </a:rPr>
              <a:t>ch</a:t>
            </a:r>
            <a:r>
              <a:rPr lang="en" dirty="0">
                <a:solidFill>
                  <a:schemeClr val="tx1"/>
                </a:solidFill>
              </a:rPr>
              <a:t> </a:t>
            </a:r>
            <a:r>
              <a:rPr lang="en" dirty="0" smtClean="0">
                <a:solidFill>
                  <a:schemeClr val="tx1"/>
                </a:solidFill>
              </a:rPr>
              <a:t>method works best for you. </a:t>
            </a:r>
            <a:endParaRPr lang="en" dirty="0">
              <a:solidFill>
                <a:schemeClr val="tx1"/>
              </a:solidFill>
            </a:endParaRPr>
          </a:p>
        </p:txBody>
      </p:sp>
      <p:sp>
        <p:nvSpPr>
          <p:cNvPr id="104" name="Shape 104"/>
          <p:cNvSpPr txBox="1">
            <a:spLocks noGrp="1"/>
          </p:cNvSpPr>
          <p:nvPr>
            <p:ph type="sldNum" idx="12"/>
          </p:nvPr>
        </p:nvSpPr>
        <p:spPr>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5</a:t>
            </a:fld>
            <a:endParaRPr lang="e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1" y="168929"/>
            <a:ext cx="6617910" cy="943773"/>
          </a:xfrm>
          <a:prstGeom prst="rect">
            <a:avLst/>
          </a:prstGeom>
        </p:spPr>
        <p:txBody>
          <a:bodyPr wrap="square" lIns="91425" tIns="91425" rIns="91425" bIns="91425" anchor="t" anchorCtr="0">
            <a:noAutofit/>
          </a:bodyPr>
          <a:lstStyle/>
          <a:p>
            <a:pPr lvl="0" rtl="0">
              <a:spcBef>
                <a:spcPts val="0"/>
              </a:spcBef>
              <a:buNone/>
            </a:pPr>
            <a:r>
              <a:rPr lang="en" sz="2400" dirty="0"/>
              <a:t>How do you form a successful team</a:t>
            </a:r>
            <a:r>
              <a:rPr lang="en" sz="2400" dirty="0" smtClean="0"/>
              <a:t>? (One possible way)</a:t>
            </a:r>
            <a:endParaRPr lang="en" sz="2400" dirty="0"/>
          </a:p>
        </p:txBody>
      </p:sp>
      <p:sp>
        <p:nvSpPr>
          <p:cNvPr id="110" name="Shape 110"/>
          <p:cNvSpPr txBox="1">
            <a:spLocks noGrp="1"/>
          </p:cNvSpPr>
          <p:nvPr>
            <p:ph type="body" idx="1"/>
          </p:nvPr>
        </p:nvSpPr>
        <p:spPr>
          <a:xfrm>
            <a:off x="311700" y="1112703"/>
            <a:ext cx="8520600" cy="3690651"/>
          </a:xfrm>
          <a:prstGeom prst="rect">
            <a:avLst/>
          </a:prstGeom>
        </p:spPr>
        <p:txBody>
          <a:bodyPr wrap="square" lIns="91425" tIns="91425" rIns="91425" bIns="91425" anchor="t" anchorCtr="0">
            <a:noAutofit/>
          </a:bodyPr>
          <a:lstStyle/>
          <a:p>
            <a:pPr lvl="0" rtl="0">
              <a:spcBef>
                <a:spcPts val="0"/>
              </a:spcBef>
              <a:buNone/>
            </a:pPr>
            <a:r>
              <a:rPr lang="en" sz="1400" dirty="0">
                <a:solidFill>
                  <a:schemeClr val="bg2">
                    <a:lumMod val="50000"/>
                  </a:schemeClr>
                </a:solidFill>
              </a:rPr>
              <a:t>Try </a:t>
            </a:r>
            <a:r>
              <a:rPr lang="en" sz="1400" dirty="0" smtClean="0">
                <a:solidFill>
                  <a:schemeClr val="bg2">
                    <a:lumMod val="50000"/>
                  </a:schemeClr>
                </a:solidFill>
              </a:rPr>
              <a:t>this:</a:t>
            </a:r>
            <a:endParaRPr lang="en" sz="1400" dirty="0">
              <a:solidFill>
                <a:schemeClr val="bg2">
                  <a:lumMod val="50000"/>
                </a:schemeClr>
              </a:solidFill>
            </a:endParaRPr>
          </a:p>
          <a:p>
            <a:pPr marL="457200" lvl="0" indent="-228600" rtl="0">
              <a:lnSpc>
                <a:spcPct val="115000"/>
              </a:lnSpc>
              <a:spcBef>
                <a:spcPts val="1000"/>
              </a:spcBef>
              <a:spcAft>
                <a:spcPts val="0"/>
              </a:spcAft>
            </a:pPr>
            <a:r>
              <a:rPr lang="en" sz="1400" dirty="0" smtClean="0">
                <a:solidFill>
                  <a:schemeClr val="bg2">
                    <a:lumMod val="50000"/>
                  </a:schemeClr>
                </a:solidFill>
              </a:rPr>
              <a:t>Explain to your students that you are trying to select groups. Have them choose one of the following activities that they might like to do the most.</a:t>
            </a:r>
          </a:p>
          <a:p>
            <a:pPr marL="457200" lvl="0" indent="-228600" rtl="0">
              <a:lnSpc>
                <a:spcPct val="115000"/>
              </a:lnSpc>
              <a:spcBef>
                <a:spcPts val="1000"/>
              </a:spcBef>
              <a:spcAft>
                <a:spcPts val="0"/>
              </a:spcAft>
            </a:pPr>
            <a:r>
              <a:rPr lang="en" sz="1400" dirty="0" smtClean="0">
                <a:solidFill>
                  <a:schemeClr val="bg2">
                    <a:lumMod val="50000"/>
                  </a:schemeClr>
                </a:solidFill>
              </a:rPr>
              <a:t>1. Watch a movie or TV.</a:t>
            </a:r>
          </a:p>
          <a:p>
            <a:pPr marL="457200" lvl="0" indent="-228600" rtl="0">
              <a:lnSpc>
                <a:spcPct val="115000"/>
              </a:lnSpc>
              <a:spcBef>
                <a:spcPts val="1000"/>
              </a:spcBef>
              <a:spcAft>
                <a:spcPts val="0"/>
              </a:spcAft>
            </a:pPr>
            <a:r>
              <a:rPr lang="en" sz="1400" dirty="0" smtClean="0">
                <a:solidFill>
                  <a:schemeClr val="bg2">
                    <a:lumMod val="50000"/>
                  </a:schemeClr>
                </a:solidFill>
              </a:rPr>
              <a:t>2. Visit a theme park or a zoo.</a:t>
            </a:r>
          </a:p>
          <a:p>
            <a:pPr marL="457200" lvl="0" indent="-228600" rtl="0">
              <a:lnSpc>
                <a:spcPct val="115000"/>
              </a:lnSpc>
              <a:spcBef>
                <a:spcPts val="1000"/>
              </a:spcBef>
              <a:spcAft>
                <a:spcPts val="0"/>
              </a:spcAft>
            </a:pPr>
            <a:r>
              <a:rPr lang="en" sz="1400" dirty="0" smtClean="0">
                <a:solidFill>
                  <a:schemeClr val="bg2">
                    <a:lumMod val="50000"/>
                  </a:schemeClr>
                </a:solidFill>
              </a:rPr>
              <a:t>3. Organize a scavenger hunt.</a:t>
            </a:r>
          </a:p>
          <a:p>
            <a:pPr marL="457200" lvl="0" indent="-228600" rtl="0">
              <a:lnSpc>
                <a:spcPct val="115000"/>
              </a:lnSpc>
              <a:spcBef>
                <a:spcPts val="1000"/>
              </a:spcBef>
              <a:spcAft>
                <a:spcPts val="0"/>
              </a:spcAft>
            </a:pPr>
            <a:r>
              <a:rPr lang="en" sz="1400" dirty="0" smtClean="0">
                <a:solidFill>
                  <a:schemeClr val="bg2">
                    <a:lumMod val="50000"/>
                  </a:schemeClr>
                </a:solidFill>
              </a:rPr>
              <a:t>4. Rapel down a cliff or zip line across a canyon. </a:t>
            </a:r>
          </a:p>
          <a:p>
            <a:pPr marL="457200" lvl="0" indent="-228600" rtl="0">
              <a:lnSpc>
                <a:spcPct val="115000"/>
              </a:lnSpc>
              <a:spcBef>
                <a:spcPts val="1000"/>
              </a:spcBef>
              <a:spcAft>
                <a:spcPts val="0"/>
              </a:spcAft>
            </a:pPr>
            <a:r>
              <a:rPr lang="en" sz="1400" dirty="0" smtClean="0">
                <a:solidFill>
                  <a:schemeClr val="bg2">
                    <a:lumMod val="50000"/>
                  </a:schemeClr>
                </a:solidFill>
              </a:rPr>
              <a:t>Make sure that you don’t select a team that has all four members selecting the same activity. Students who think differently make the best team members.</a:t>
            </a:r>
            <a:endParaRPr lang="en" sz="1400" dirty="0">
              <a:solidFill>
                <a:schemeClr val="bg2">
                  <a:lumMod val="50000"/>
                </a:schemeClr>
              </a:solidFill>
            </a:endParaRPr>
          </a:p>
          <a:p>
            <a:pPr marL="457200" marR="0" lvl="0" indent="-317500" algn="l" rtl="0">
              <a:lnSpc>
                <a:spcPct val="115000"/>
              </a:lnSpc>
              <a:spcBef>
                <a:spcPts val="1000"/>
              </a:spcBef>
              <a:spcAft>
                <a:spcPts val="0"/>
              </a:spcAft>
              <a:buSzPct val="100000"/>
            </a:pPr>
            <a:r>
              <a:rPr lang="en" sz="1400" dirty="0" smtClean="0">
                <a:solidFill>
                  <a:schemeClr val="bg2">
                    <a:lumMod val="50000"/>
                  </a:schemeClr>
                </a:solidFill>
              </a:rPr>
              <a:t>When </a:t>
            </a:r>
            <a:r>
              <a:rPr lang="en" sz="1400" dirty="0">
                <a:solidFill>
                  <a:schemeClr val="bg2">
                    <a:lumMod val="50000"/>
                  </a:schemeClr>
                </a:solidFill>
              </a:rPr>
              <a:t>you group students, if you can, </a:t>
            </a:r>
            <a:r>
              <a:rPr lang="en" sz="1400" dirty="0" smtClean="0">
                <a:solidFill>
                  <a:schemeClr val="bg2">
                    <a:lumMod val="50000"/>
                  </a:schemeClr>
                </a:solidFill>
              </a:rPr>
              <a:t>try to put a </a:t>
            </a:r>
            <a:r>
              <a:rPr lang="en" sz="1400" dirty="0">
                <a:solidFill>
                  <a:schemeClr val="bg2">
                    <a:lumMod val="50000"/>
                  </a:schemeClr>
                </a:solidFill>
              </a:rPr>
              <a:t>risk taker in every </a:t>
            </a:r>
            <a:r>
              <a:rPr lang="en" sz="1400" dirty="0" smtClean="0">
                <a:solidFill>
                  <a:schemeClr val="bg2">
                    <a:lumMod val="50000"/>
                  </a:schemeClr>
                </a:solidFill>
              </a:rPr>
              <a:t>group (A student who chose #4).</a:t>
            </a:r>
            <a:endParaRPr lang="en" sz="1400" dirty="0">
              <a:solidFill>
                <a:schemeClr val="bg2">
                  <a:lumMod val="50000"/>
                </a:schemeClr>
              </a:solidFill>
            </a:endParaRPr>
          </a:p>
        </p:txBody>
      </p:sp>
      <p:sp>
        <p:nvSpPr>
          <p:cNvPr id="111" name="Shape 111"/>
          <p:cNvSpPr txBox="1">
            <a:spLocks noGrp="1"/>
          </p:cNvSpPr>
          <p:nvPr>
            <p:ph type="sldNum" idx="12"/>
          </p:nvPr>
        </p:nvSpPr>
        <p:spPr>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6</a:t>
            </a:fld>
            <a:endParaRPr lang="en"/>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prstGeom prst="rect">
            <a:avLst/>
          </a:prstGeom>
        </p:spPr>
        <p:txBody>
          <a:bodyPr wrap="square" lIns="91425" tIns="91425" rIns="91425" bIns="91425" anchor="ctr" anchorCtr="0">
            <a:noAutofit/>
          </a:bodyPr>
          <a:lstStyle/>
          <a:p>
            <a:pPr lvl="0" algn="ctr" rtl="0">
              <a:spcBef>
                <a:spcPts val="0"/>
              </a:spcBef>
              <a:buNone/>
            </a:pPr>
            <a:r>
              <a:rPr lang="en" dirty="0" smtClean="0"/>
              <a:t>Topics for </a:t>
            </a:r>
            <a:r>
              <a:rPr lang="en" dirty="0" smtClean="0"/>
              <a:t>2021-22</a:t>
            </a:r>
            <a:endParaRPr lang="en" dirty="0"/>
          </a:p>
        </p:txBody>
      </p:sp>
      <p:sp>
        <p:nvSpPr>
          <p:cNvPr id="2" name="Text Placeholder 1"/>
          <p:cNvSpPr>
            <a:spLocks noGrp="1"/>
          </p:cNvSpPr>
          <p:nvPr>
            <p:ph type="body" idx="1"/>
          </p:nvPr>
        </p:nvSpPr>
        <p:spPr>
          <a:xfrm>
            <a:off x="3017808" y="1732965"/>
            <a:ext cx="5351784" cy="1671247"/>
          </a:xfrm>
        </p:spPr>
        <p:txBody>
          <a:bodyPr/>
          <a:lstStyle/>
          <a:p>
            <a:r>
              <a:rPr lang="en-US" b="1" dirty="0">
                <a:solidFill>
                  <a:schemeClr val="bg2">
                    <a:lumMod val="50000"/>
                  </a:schemeClr>
                </a:solidFill>
              </a:rPr>
              <a:t>Problem #1	</a:t>
            </a:r>
            <a:r>
              <a:rPr lang="en-US" b="1" dirty="0" smtClean="0">
                <a:solidFill>
                  <a:schemeClr val="bg2">
                    <a:lumMod val="50000"/>
                  </a:schemeClr>
                </a:solidFill>
              </a:rPr>
              <a:t>Water Supply</a:t>
            </a:r>
            <a:endParaRPr lang="en-US" b="1" dirty="0">
              <a:solidFill>
                <a:schemeClr val="bg2">
                  <a:lumMod val="50000"/>
                </a:schemeClr>
              </a:solidFill>
            </a:endParaRPr>
          </a:p>
          <a:p>
            <a:r>
              <a:rPr lang="en-US" b="1" dirty="0">
                <a:solidFill>
                  <a:schemeClr val="bg2">
                    <a:lumMod val="50000"/>
                  </a:schemeClr>
                </a:solidFill>
              </a:rPr>
              <a:t>Problem #2	</a:t>
            </a:r>
            <a:r>
              <a:rPr lang="en-US" b="1" dirty="0" smtClean="0">
                <a:solidFill>
                  <a:schemeClr val="bg2">
                    <a:lumMod val="50000"/>
                  </a:schemeClr>
                </a:solidFill>
              </a:rPr>
              <a:t>Building Green</a:t>
            </a:r>
            <a:endParaRPr lang="en-US" b="1" dirty="0">
              <a:solidFill>
                <a:schemeClr val="bg2">
                  <a:lumMod val="50000"/>
                </a:schemeClr>
              </a:solidFill>
            </a:endParaRPr>
          </a:p>
          <a:p>
            <a:r>
              <a:rPr lang="en-US" b="1" dirty="0" smtClean="0">
                <a:solidFill>
                  <a:schemeClr val="bg2">
                    <a:lumMod val="50000"/>
                  </a:schemeClr>
                </a:solidFill>
              </a:rPr>
              <a:t>QP:</a:t>
            </a:r>
            <a:r>
              <a:rPr lang="en-US" b="1" dirty="0">
                <a:solidFill>
                  <a:schemeClr val="bg2">
                    <a:lumMod val="50000"/>
                  </a:schemeClr>
                </a:solidFill>
              </a:rPr>
              <a:t>	</a:t>
            </a:r>
            <a:r>
              <a:rPr lang="en-US" b="1" dirty="0" smtClean="0">
                <a:solidFill>
                  <a:schemeClr val="bg2">
                    <a:lumMod val="50000"/>
                  </a:schemeClr>
                </a:solidFill>
              </a:rPr>
              <a:t>		</a:t>
            </a:r>
            <a:r>
              <a:rPr lang="en-US" b="1" dirty="0" smtClean="0">
                <a:solidFill>
                  <a:schemeClr val="bg2">
                    <a:lumMod val="50000"/>
                  </a:schemeClr>
                </a:solidFill>
              </a:rPr>
              <a:t>Insects</a:t>
            </a:r>
            <a:endParaRPr lang="en-US" b="1" dirty="0">
              <a:solidFill>
                <a:schemeClr val="bg2">
                  <a:lumMod val="50000"/>
                </a:schemeClr>
              </a:solidFill>
            </a:endParaRPr>
          </a:p>
          <a:p>
            <a:r>
              <a:rPr lang="en-US" b="1" dirty="0" smtClean="0">
                <a:solidFill>
                  <a:schemeClr val="bg2">
                    <a:lumMod val="50000"/>
                  </a:schemeClr>
                </a:solidFill>
              </a:rPr>
              <a:t>SB</a:t>
            </a:r>
            <a:r>
              <a:rPr lang="en-US" b="1" dirty="0">
                <a:solidFill>
                  <a:schemeClr val="bg2">
                    <a:lumMod val="50000"/>
                  </a:schemeClr>
                </a:solidFill>
              </a:rPr>
              <a:t>	</a:t>
            </a:r>
            <a:r>
              <a:rPr lang="en-US" b="1" dirty="0" smtClean="0">
                <a:solidFill>
                  <a:schemeClr val="bg2">
                    <a:lumMod val="50000"/>
                  </a:schemeClr>
                </a:solidFill>
              </a:rPr>
              <a:t>		</a:t>
            </a:r>
            <a:r>
              <a:rPr lang="en-US" b="1" dirty="0" smtClean="0">
                <a:solidFill>
                  <a:schemeClr val="bg2">
                    <a:lumMod val="50000"/>
                  </a:schemeClr>
                </a:solidFill>
              </a:rPr>
              <a:t>Mining</a:t>
            </a:r>
            <a:endParaRPr lang="en-US" b="1" dirty="0">
              <a:solidFill>
                <a:schemeClr val="bg2">
                  <a:lumMod val="50000"/>
                </a:schemeClr>
              </a:solidFill>
            </a:endParaRPr>
          </a:p>
          <a:p>
            <a:r>
              <a:rPr lang="en-US" b="1" dirty="0" smtClean="0">
                <a:solidFill>
                  <a:schemeClr val="bg2">
                    <a:lumMod val="50000"/>
                  </a:schemeClr>
                </a:solidFill>
              </a:rPr>
              <a:t>IC:</a:t>
            </a:r>
            <a:r>
              <a:rPr lang="en-US" b="1" dirty="0">
                <a:solidFill>
                  <a:schemeClr val="bg2">
                    <a:lumMod val="50000"/>
                  </a:schemeClr>
                </a:solidFill>
              </a:rPr>
              <a:t>	</a:t>
            </a:r>
            <a:r>
              <a:rPr lang="en-US" b="1" dirty="0" smtClean="0">
                <a:solidFill>
                  <a:schemeClr val="bg2">
                    <a:lumMod val="50000"/>
                  </a:schemeClr>
                </a:solidFill>
              </a:rPr>
              <a:t>		Announcement </a:t>
            </a:r>
            <a:r>
              <a:rPr lang="en-US" b="1" dirty="0">
                <a:solidFill>
                  <a:schemeClr val="bg2">
                    <a:lumMod val="50000"/>
                  </a:schemeClr>
                </a:solidFill>
              </a:rPr>
              <a:t>March </a:t>
            </a:r>
            <a:r>
              <a:rPr lang="en-US" b="1" dirty="0" smtClean="0">
                <a:solidFill>
                  <a:schemeClr val="bg2">
                    <a:lumMod val="50000"/>
                  </a:schemeClr>
                </a:solidFill>
              </a:rPr>
              <a:t>1, </a:t>
            </a:r>
            <a:r>
              <a:rPr lang="en-US" b="1" dirty="0" smtClean="0">
                <a:solidFill>
                  <a:schemeClr val="bg2">
                    <a:lumMod val="50000"/>
                  </a:schemeClr>
                </a:solidFill>
              </a:rPr>
              <a:t>2022</a:t>
            </a:r>
            <a:endParaRPr lang="en-US" b="1" dirty="0">
              <a:solidFill>
                <a:schemeClr val="bg2">
                  <a:lumMod val="50000"/>
                </a:schemeClr>
              </a:solidFill>
            </a:endParaRPr>
          </a:p>
        </p:txBody>
      </p:sp>
      <p:sp>
        <p:nvSpPr>
          <p:cNvPr id="117" name="Shape 117"/>
          <p:cNvSpPr txBox="1">
            <a:spLocks noGrp="1"/>
          </p:cNvSpPr>
          <p:nvPr>
            <p:ph type="sldNum" idx="12"/>
          </p:nvPr>
        </p:nvSpPr>
        <p:spPr>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7</a:t>
            </a:fld>
            <a:endParaRPr lang="en"/>
          </a:p>
        </p:txBody>
      </p:sp>
      <p:pic>
        <p:nvPicPr>
          <p:cNvPr id="5" name="Picture 4" descr="Artist's concept of the InSight on it's way to Mars"/>
          <p:cNvPicPr/>
          <p:nvPr/>
        </p:nvPicPr>
        <p:blipFill>
          <a:blip r:embed="rId3">
            <a:extLst>
              <a:ext uri="{28A0092B-C50C-407E-A947-70E740481C1C}">
                <a14:useLocalDpi xmlns:a14="http://schemas.microsoft.com/office/drawing/2010/main" val="0"/>
              </a:ext>
            </a:extLst>
          </a:blip>
          <a:srcRect/>
          <a:stretch>
            <a:fillRect/>
          </a:stretch>
        </p:blipFill>
        <p:spPr bwMode="auto">
          <a:xfrm>
            <a:off x="0" y="1187623"/>
            <a:ext cx="3171825" cy="3020695"/>
          </a:xfrm>
          <a:prstGeom prst="rect">
            <a:avLst/>
          </a:prstGeom>
          <a:noFill/>
          <a:ln>
            <a:noFill/>
          </a:ln>
        </p:spPr>
      </p:pic>
    </p:spTree>
    <p:extLst>
      <p:ext uri="{BB962C8B-B14F-4D97-AF65-F5344CB8AC3E}">
        <p14:creationId xmlns:p14="http://schemas.microsoft.com/office/powerpoint/2010/main" val="963049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148800"/>
            <a:ext cx="8520600" cy="707400"/>
          </a:xfrm>
          <a:prstGeom prst="rect">
            <a:avLst/>
          </a:prstGeom>
          <a:solidFill>
            <a:schemeClr val="bg1"/>
          </a:solidFill>
          <a:ln>
            <a:solidFill>
              <a:schemeClr val="bg1"/>
            </a:solidFill>
          </a:ln>
        </p:spPr>
        <p:txBody>
          <a:bodyPr wrap="square" lIns="91425" tIns="91425" rIns="91425" bIns="91425" anchor="t" anchorCtr="0">
            <a:noAutofit/>
          </a:bodyPr>
          <a:lstStyle/>
          <a:p>
            <a:pPr lvl="0">
              <a:spcBef>
                <a:spcPts val="0"/>
              </a:spcBef>
              <a:buNone/>
            </a:pPr>
            <a:r>
              <a:rPr lang="en" dirty="0">
                <a:solidFill>
                  <a:schemeClr val="accent2">
                    <a:lumMod val="75000"/>
                  </a:schemeClr>
                </a:solidFill>
              </a:rPr>
              <a:t>Alumni </a:t>
            </a:r>
            <a:r>
              <a:rPr lang="en" dirty="0" smtClean="0">
                <a:solidFill>
                  <a:schemeClr val="accent2">
                    <a:lumMod val="75000"/>
                  </a:schemeClr>
                </a:solidFill>
              </a:rPr>
              <a:t>Affirmation</a:t>
            </a:r>
            <a:endParaRPr lang="en" dirty="0">
              <a:solidFill>
                <a:schemeClr val="accent2">
                  <a:lumMod val="75000"/>
                </a:schemeClr>
              </a:solidFill>
            </a:endParaRPr>
          </a:p>
        </p:txBody>
      </p:sp>
      <p:sp>
        <p:nvSpPr>
          <p:cNvPr id="131" name="Shape 131"/>
          <p:cNvSpPr txBox="1">
            <a:spLocks noGrp="1"/>
          </p:cNvSpPr>
          <p:nvPr>
            <p:ph type="body" idx="1"/>
          </p:nvPr>
        </p:nvSpPr>
        <p:spPr>
          <a:xfrm>
            <a:off x="311700" y="856200"/>
            <a:ext cx="8028069" cy="3807016"/>
          </a:xfrm>
          <a:prstGeom prst="rect">
            <a:avLst/>
          </a:prstGeom>
        </p:spPr>
        <p:txBody>
          <a:bodyPr wrap="square" lIns="91425" tIns="91425" rIns="91425" bIns="91425" anchor="t" anchorCtr="0">
            <a:noAutofit/>
          </a:bodyPr>
          <a:lstStyle/>
          <a:p>
            <a:pPr marL="0" marR="0" lvl="0" indent="0" algn="l" rtl="0">
              <a:lnSpc>
                <a:spcPct val="115000"/>
              </a:lnSpc>
              <a:spcBef>
                <a:spcPts val="0"/>
              </a:spcBef>
              <a:spcAft>
                <a:spcPts val="0"/>
              </a:spcAft>
              <a:buNone/>
            </a:pPr>
            <a:r>
              <a:rPr lang="en" sz="1600" dirty="0">
                <a:solidFill>
                  <a:srgbClr val="695D46"/>
                </a:solidFill>
              </a:rPr>
              <a:t>The skills I gained while participating in Future Problem Solving throughout middle and high school help me in my daily life as an Emergency Medicine doctor.  Not only am I able to pick through the patient's story (future scene) to find the relevant symptoms (challenges) and select the most important underlying reason for their visit to our department (main underlying problem), I also apply the same process during administrative meetings.  Emergency departments are constantly dealing with crises, from large unexpected influxes of patients to electronic medical record outages.  Future Problem Solving prepared me to work with multidisciplinary teams to combat these issues.</a:t>
            </a:r>
          </a:p>
          <a:p>
            <a:pPr marL="0" marR="0" lvl="0" indent="0" algn="l" rtl="0">
              <a:lnSpc>
                <a:spcPct val="115000"/>
              </a:lnSpc>
              <a:spcBef>
                <a:spcPts val="0"/>
              </a:spcBef>
              <a:spcAft>
                <a:spcPts val="0"/>
              </a:spcAft>
              <a:buNone/>
            </a:pPr>
            <a:endParaRPr sz="1600" dirty="0">
              <a:solidFill>
                <a:srgbClr val="695D46"/>
              </a:solidFill>
            </a:endParaRPr>
          </a:p>
          <a:p>
            <a:pPr lvl="0" rtl="0">
              <a:spcBef>
                <a:spcPts val="0"/>
              </a:spcBef>
              <a:spcAft>
                <a:spcPts val="0"/>
              </a:spcAft>
              <a:buNone/>
            </a:pPr>
            <a:r>
              <a:rPr lang="en" sz="1600" i="1" dirty="0">
                <a:solidFill>
                  <a:srgbClr val="695D46"/>
                </a:solidFill>
              </a:rPr>
              <a:t>Nicole Hodgson</a:t>
            </a:r>
            <a:r>
              <a:rPr lang="en" sz="1600" dirty="0">
                <a:solidFill>
                  <a:srgbClr val="695D46"/>
                </a:solidFill>
              </a:rPr>
              <a:t>, MD</a:t>
            </a:r>
          </a:p>
          <a:p>
            <a:pPr lvl="0" rtl="0">
              <a:spcBef>
                <a:spcPts val="0"/>
              </a:spcBef>
              <a:spcAft>
                <a:spcPts val="0"/>
              </a:spcAft>
              <a:buNone/>
            </a:pPr>
            <a:r>
              <a:rPr lang="en" sz="1600" dirty="0">
                <a:solidFill>
                  <a:srgbClr val="695D46"/>
                </a:solidFill>
              </a:rPr>
              <a:t>Emergency Medicine, Mayo Clinic</a:t>
            </a:r>
          </a:p>
          <a:p>
            <a:pPr lvl="0" rtl="0">
              <a:spcBef>
                <a:spcPts val="0"/>
              </a:spcBef>
              <a:spcAft>
                <a:spcPts val="0"/>
              </a:spcAft>
              <a:buNone/>
            </a:pPr>
            <a:r>
              <a:rPr lang="en" sz="1600" dirty="0">
                <a:solidFill>
                  <a:srgbClr val="695D46"/>
                </a:solidFill>
              </a:rPr>
              <a:t>Washington State FPS</a:t>
            </a:r>
          </a:p>
          <a:p>
            <a:pPr lvl="0">
              <a:spcBef>
                <a:spcPts val="0"/>
              </a:spcBef>
              <a:buNone/>
            </a:pPr>
            <a:endParaRPr dirty="0"/>
          </a:p>
        </p:txBody>
      </p:sp>
      <p:sp>
        <p:nvSpPr>
          <p:cNvPr id="132" name="Shape 132"/>
          <p:cNvSpPr txBox="1">
            <a:spLocks noGrp="1"/>
          </p:cNvSpPr>
          <p:nvPr>
            <p:ph type="sldNum" idx="12"/>
          </p:nvPr>
        </p:nvSpPr>
        <p:spPr>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8</a:t>
            </a:fld>
            <a:endParaRPr lang="en"/>
          </a:p>
        </p:txBody>
      </p:sp>
    </p:spTree>
    <p:extLst>
      <p:ext uri="{BB962C8B-B14F-4D97-AF65-F5344CB8AC3E}">
        <p14:creationId xmlns:p14="http://schemas.microsoft.com/office/powerpoint/2010/main" val="398910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289162"/>
            <a:ext cx="8520600" cy="707400"/>
          </a:xfrm>
          <a:prstGeom prst="rect">
            <a:avLst/>
          </a:prstGeom>
        </p:spPr>
        <p:txBody>
          <a:bodyPr wrap="square" lIns="91425" tIns="91425" rIns="91425" bIns="91425" anchor="t" anchorCtr="0">
            <a:noAutofit/>
          </a:bodyPr>
          <a:lstStyle/>
          <a:p>
            <a:pPr lvl="0">
              <a:spcBef>
                <a:spcPts val="0"/>
              </a:spcBef>
              <a:buNone/>
            </a:pPr>
            <a:r>
              <a:rPr lang="en" dirty="0" smtClean="0"/>
              <a:t>A BLANK booklet for you to work on</a:t>
            </a:r>
            <a:endParaRPr lang="en" dirty="0"/>
          </a:p>
        </p:txBody>
      </p:sp>
      <p:sp>
        <p:nvSpPr>
          <p:cNvPr id="89" name="Shape 89"/>
          <p:cNvSpPr txBox="1">
            <a:spLocks noGrp="1"/>
          </p:cNvSpPr>
          <p:nvPr>
            <p:ph type="body" idx="1"/>
          </p:nvPr>
        </p:nvSpPr>
        <p:spPr>
          <a:xfrm>
            <a:off x="311700" y="996562"/>
            <a:ext cx="7972984" cy="3302700"/>
          </a:xfrm>
          <a:prstGeom prst="rect">
            <a:avLst/>
          </a:prstGeom>
        </p:spPr>
        <p:txBody>
          <a:bodyPr wrap="square" lIns="91425" tIns="91425" rIns="91425" bIns="91425" anchor="t" anchorCtr="0">
            <a:noAutofit/>
          </a:bodyPr>
          <a:lstStyle/>
          <a:p>
            <a:pPr marL="285750" indent="-285750"/>
            <a:r>
              <a:rPr lang="en" dirty="0" smtClean="0">
                <a:solidFill>
                  <a:schemeClr val="tx1"/>
                </a:solidFill>
              </a:rPr>
              <a:t>A blank Team booklet can be found under the Resources for Coaches tab at wafps.org</a:t>
            </a:r>
          </a:p>
          <a:p>
            <a:pPr marL="285750" indent="-285750"/>
            <a:r>
              <a:rPr lang="en" dirty="0" smtClean="0">
                <a:solidFill>
                  <a:schemeClr val="tx1"/>
                </a:solidFill>
              </a:rPr>
              <a:t>Note that a complete Team booklet contains 16 challenges and 16 solutions.</a:t>
            </a:r>
          </a:p>
          <a:p>
            <a:pPr marL="285750" indent="-285750"/>
            <a:endParaRPr lang="en" dirty="0" smtClean="0">
              <a:solidFill>
                <a:schemeClr val="tx1"/>
              </a:solidFill>
            </a:endParaRPr>
          </a:p>
          <a:p>
            <a:pPr marL="285750" indent="-285750"/>
            <a:endParaRPr lang="en" dirty="0"/>
          </a:p>
          <a:p>
            <a:pPr marL="285750" indent="-285750"/>
            <a:r>
              <a:rPr lang="en" dirty="0" smtClean="0">
                <a:solidFill>
                  <a:schemeClr val="bg2">
                    <a:lumMod val="50000"/>
                  </a:schemeClr>
                </a:solidFill>
              </a:rPr>
              <a:t>In order for the evaluator to give your team effective feedback on their booklet, it should be:</a:t>
            </a:r>
          </a:p>
          <a:p>
            <a:pPr marL="285750" indent="-285750"/>
            <a:r>
              <a:rPr lang="en" dirty="0" smtClean="0">
                <a:solidFill>
                  <a:schemeClr val="bg2">
                    <a:lumMod val="50000"/>
                  </a:schemeClr>
                </a:solidFill>
              </a:rPr>
              <a:t>Legible</a:t>
            </a:r>
          </a:p>
          <a:p>
            <a:pPr marL="285750" indent="-285750"/>
            <a:r>
              <a:rPr lang="en" dirty="0" smtClean="0">
                <a:solidFill>
                  <a:schemeClr val="bg2">
                    <a:lumMod val="50000"/>
                  </a:schemeClr>
                </a:solidFill>
              </a:rPr>
              <a:t>Complete</a:t>
            </a:r>
          </a:p>
          <a:p>
            <a:pPr marL="285750" indent="-285750"/>
            <a:r>
              <a:rPr lang="en" dirty="0" smtClean="0">
                <a:solidFill>
                  <a:schemeClr val="bg2">
                    <a:lumMod val="50000"/>
                  </a:schemeClr>
                </a:solidFill>
              </a:rPr>
              <a:t>In order</a:t>
            </a:r>
          </a:p>
          <a:p>
            <a:pPr marL="285750" indent="-285750"/>
            <a:r>
              <a:rPr lang="en" dirty="0" smtClean="0">
                <a:solidFill>
                  <a:schemeClr val="bg2">
                    <a:lumMod val="50000"/>
                  </a:schemeClr>
                </a:solidFill>
              </a:rPr>
              <a:t>Include the registered team number on every page</a:t>
            </a:r>
            <a:endParaRPr lang="en" dirty="0">
              <a:solidFill>
                <a:schemeClr val="bg2">
                  <a:lumMod val="50000"/>
                </a:schemeClr>
              </a:solidFill>
            </a:endParaRPr>
          </a:p>
        </p:txBody>
      </p:sp>
      <p:sp>
        <p:nvSpPr>
          <p:cNvPr id="90" name="Shape 90"/>
          <p:cNvSpPr txBox="1">
            <a:spLocks noGrp="1"/>
          </p:cNvSpPr>
          <p:nvPr>
            <p:ph type="sldNum" idx="12"/>
          </p:nvPr>
        </p:nvSpPr>
        <p:spPr>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9</a:t>
            </a:fld>
            <a:endParaRPr lang="en"/>
          </a:p>
        </p:txBody>
      </p:sp>
    </p:spTree>
    <p:extLst>
      <p:ext uri="{BB962C8B-B14F-4D97-AF65-F5344CB8AC3E}">
        <p14:creationId xmlns:p14="http://schemas.microsoft.com/office/powerpoint/2010/main" val="1956833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11968</TotalTime>
  <Words>1048</Words>
  <Application>Microsoft Office PowerPoint</Application>
  <PresentationFormat>On-screen Show (16:9)</PresentationFormat>
  <Paragraphs>151</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Century Gothic</vt:lpstr>
      <vt:lpstr>Wingdings 3</vt:lpstr>
      <vt:lpstr>Arial</vt:lpstr>
      <vt:lpstr>Open Sans</vt:lpstr>
      <vt:lpstr>Slice</vt:lpstr>
      <vt:lpstr>FPS Beginning Coaches Training</vt:lpstr>
      <vt:lpstr>The Creative Future Problem Solving Model</vt:lpstr>
      <vt:lpstr>FPS and the Common Core</vt:lpstr>
      <vt:lpstr>Team Formation</vt:lpstr>
      <vt:lpstr>What makes a successful team?</vt:lpstr>
      <vt:lpstr>How do you form a successful team? (One possible way)</vt:lpstr>
      <vt:lpstr>Topics for 2021-22</vt:lpstr>
      <vt:lpstr>Alumni Affirmation</vt:lpstr>
      <vt:lpstr>A BLANK booklet for you to work on</vt:lpstr>
      <vt:lpstr>Step 1: The Future Scene and Identify Challenges</vt:lpstr>
      <vt:lpstr>The Future Scene</vt:lpstr>
      <vt:lpstr>Sample Future Scene</vt:lpstr>
      <vt:lpstr>Challenges</vt:lpstr>
      <vt:lpstr>Practice Writing Challenges</vt:lpstr>
      <vt:lpstr>Challenges continued</vt:lpstr>
      <vt:lpstr>Clarity in challenges</vt:lpstr>
      <vt:lpstr>The Category List</vt:lpstr>
      <vt:lpstr>Originality “O”</vt:lpstr>
      <vt:lpstr>Questions</vt:lpstr>
      <vt:lpstr>THIS CONCLUDES PART 1 OF THE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FPS Tips and Strategies</dc:title>
  <dc:creator>John Buissink</dc:creator>
  <cp:lastModifiedBy>John Buissink</cp:lastModifiedBy>
  <cp:revision>95</cp:revision>
  <dcterms:modified xsi:type="dcterms:W3CDTF">2021-11-12T20:25:17Z</dcterms:modified>
</cp:coreProperties>
</file>