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6" r:id="rId1"/>
  </p:sldMasterIdLst>
  <p:notesMasterIdLst>
    <p:notesMasterId r:id="rId21"/>
  </p:notesMasterIdLst>
  <p:sldIdLst>
    <p:sldId id="256" r:id="rId2"/>
    <p:sldId id="272" r:id="rId3"/>
    <p:sldId id="257" r:id="rId4"/>
    <p:sldId id="258" r:id="rId5"/>
    <p:sldId id="259" r:id="rId6"/>
    <p:sldId id="260" r:id="rId7"/>
    <p:sldId id="261" r:id="rId8"/>
    <p:sldId id="262" r:id="rId9"/>
    <p:sldId id="263" r:id="rId10"/>
    <p:sldId id="264" r:id="rId11"/>
    <p:sldId id="265" r:id="rId12"/>
    <p:sldId id="266" r:id="rId13"/>
    <p:sldId id="274" r:id="rId14"/>
    <p:sldId id="267" r:id="rId15"/>
    <p:sldId id="268" r:id="rId16"/>
    <p:sldId id="269" r:id="rId17"/>
    <p:sldId id="270" r:id="rId18"/>
    <p:sldId id="271" r:id="rId19"/>
    <p:sldId id="273" r:id="rId2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0" d="100"/>
          <a:sy n="70" d="100"/>
        </p:scale>
        <p:origin x="660"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593015F-0215-4ECA-A1E7-421D02FB81F1}" type="datetimeFigureOut">
              <a:rPr lang="en-US" smtClean="0"/>
              <a:t>11/12/2021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4BFBCCF-EF7F-4E12-8783-1E5CCE64DCB0}" type="slidenum">
              <a:rPr lang="en-US" smtClean="0"/>
              <a:t>‹#›</a:t>
            </a:fld>
            <a:endParaRPr lang="en-US"/>
          </a:p>
        </p:txBody>
      </p:sp>
    </p:spTree>
    <p:extLst>
      <p:ext uri="{BB962C8B-B14F-4D97-AF65-F5344CB8AC3E}">
        <p14:creationId xmlns:p14="http://schemas.microsoft.com/office/powerpoint/2010/main" val="388325986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6"/>
        <p:cNvGrpSpPr/>
        <p:nvPr/>
      </p:nvGrpSpPr>
      <p:grpSpPr>
        <a:xfrm>
          <a:off x="0" y="0"/>
          <a:ext cx="0" cy="0"/>
          <a:chOff x="0" y="0"/>
          <a:chExt cx="0" cy="0"/>
        </a:xfrm>
      </p:grpSpPr>
      <p:sp>
        <p:nvSpPr>
          <p:cNvPr id="177" name="Shape 177"/>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78" name="Shape 178"/>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87810661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6"/>
        <p:cNvGrpSpPr/>
        <p:nvPr/>
      </p:nvGrpSpPr>
      <p:grpSpPr>
        <a:xfrm>
          <a:off x="0" y="0"/>
          <a:ext cx="0" cy="0"/>
          <a:chOff x="0" y="0"/>
          <a:chExt cx="0" cy="0"/>
        </a:xfrm>
      </p:grpSpPr>
      <p:sp>
        <p:nvSpPr>
          <p:cNvPr id="247" name="Shape 247"/>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48" name="Shape 248"/>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172111735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3"/>
        <p:cNvGrpSpPr/>
        <p:nvPr/>
      </p:nvGrpSpPr>
      <p:grpSpPr>
        <a:xfrm>
          <a:off x="0" y="0"/>
          <a:ext cx="0" cy="0"/>
          <a:chOff x="0" y="0"/>
          <a:chExt cx="0" cy="0"/>
        </a:xfrm>
      </p:grpSpPr>
      <p:sp>
        <p:nvSpPr>
          <p:cNvPr id="254" name="Shape 254"/>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55" name="Shape 255"/>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115331283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0"/>
        <p:cNvGrpSpPr/>
        <p:nvPr/>
      </p:nvGrpSpPr>
      <p:grpSpPr>
        <a:xfrm>
          <a:off x="0" y="0"/>
          <a:ext cx="0" cy="0"/>
          <a:chOff x="0" y="0"/>
          <a:chExt cx="0" cy="0"/>
        </a:xfrm>
      </p:grpSpPr>
      <p:sp>
        <p:nvSpPr>
          <p:cNvPr id="261" name="Shape 261"/>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62" name="Shape 262"/>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253051625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7"/>
        <p:cNvGrpSpPr/>
        <p:nvPr/>
      </p:nvGrpSpPr>
      <p:grpSpPr>
        <a:xfrm>
          <a:off x="0" y="0"/>
          <a:ext cx="0" cy="0"/>
          <a:chOff x="0" y="0"/>
          <a:chExt cx="0" cy="0"/>
        </a:xfrm>
      </p:grpSpPr>
      <p:sp>
        <p:nvSpPr>
          <p:cNvPr id="268" name="Shape 268"/>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69" name="Shape 269"/>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5742174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7"/>
        <p:cNvGrpSpPr/>
        <p:nvPr/>
      </p:nvGrpSpPr>
      <p:grpSpPr>
        <a:xfrm>
          <a:off x="0" y="0"/>
          <a:ext cx="0" cy="0"/>
          <a:chOff x="0" y="0"/>
          <a:chExt cx="0" cy="0"/>
        </a:xfrm>
      </p:grpSpPr>
      <p:sp>
        <p:nvSpPr>
          <p:cNvPr id="268" name="Shape 268"/>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69" name="Shape 269"/>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10970626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4"/>
        <p:cNvGrpSpPr/>
        <p:nvPr/>
      </p:nvGrpSpPr>
      <p:grpSpPr>
        <a:xfrm>
          <a:off x="0" y="0"/>
          <a:ext cx="0" cy="0"/>
          <a:chOff x="0" y="0"/>
          <a:chExt cx="0" cy="0"/>
        </a:xfrm>
      </p:grpSpPr>
      <p:sp>
        <p:nvSpPr>
          <p:cNvPr id="275" name="Shape 275"/>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76" name="Shape 276"/>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363746247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4"/>
        <p:cNvGrpSpPr/>
        <p:nvPr/>
      </p:nvGrpSpPr>
      <p:grpSpPr>
        <a:xfrm>
          <a:off x="0" y="0"/>
          <a:ext cx="0" cy="0"/>
          <a:chOff x="0" y="0"/>
          <a:chExt cx="0" cy="0"/>
        </a:xfrm>
      </p:grpSpPr>
      <p:sp>
        <p:nvSpPr>
          <p:cNvPr id="275" name="Shape 275"/>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76" name="Shape 276"/>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37361054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3"/>
        <p:cNvGrpSpPr/>
        <p:nvPr/>
      </p:nvGrpSpPr>
      <p:grpSpPr>
        <a:xfrm>
          <a:off x="0" y="0"/>
          <a:ext cx="0" cy="0"/>
          <a:chOff x="0" y="0"/>
          <a:chExt cx="0" cy="0"/>
        </a:xfrm>
      </p:grpSpPr>
      <p:sp>
        <p:nvSpPr>
          <p:cNvPr id="184" name="Shape 184"/>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85" name="Shape 185"/>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lvl="0">
              <a:spcBef>
                <a:spcPts val="0"/>
              </a:spcBef>
              <a:buNone/>
            </a:pPr>
            <a:r>
              <a:rPr lang="en"/>
              <a:t>MUP? DO you mean “UP”?</a:t>
            </a:r>
          </a:p>
        </p:txBody>
      </p:sp>
    </p:spTree>
    <p:extLst>
      <p:ext uri="{BB962C8B-B14F-4D97-AF65-F5344CB8AC3E}">
        <p14:creationId xmlns:p14="http://schemas.microsoft.com/office/powerpoint/2010/main" val="31665047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0"/>
        <p:cNvGrpSpPr/>
        <p:nvPr/>
      </p:nvGrpSpPr>
      <p:grpSpPr>
        <a:xfrm>
          <a:off x="0" y="0"/>
          <a:ext cx="0" cy="0"/>
          <a:chOff x="0" y="0"/>
          <a:chExt cx="0" cy="0"/>
        </a:xfrm>
      </p:grpSpPr>
      <p:sp>
        <p:nvSpPr>
          <p:cNvPr id="191" name="Shape 191"/>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92" name="Shape 192"/>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321627322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7"/>
        <p:cNvGrpSpPr/>
        <p:nvPr/>
      </p:nvGrpSpPr>
      <p:grpSpPr>
        <a:xfrm>
          <a:off x="0" y="0"/>
          <a:ext cx="0" cy="0"/>
          <a:chOff x="0" y="0"/>
          <a:chExt cx="0" cy="0"/>
        </a:xfrm>
      </p:grpSpPr>
      <p:sp>
        <p:nvSpPr>
          <p:cNvPr id="198" name="Shape 198"/>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99" name="Shape 199"/>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178155203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4"/>
        <p:cNvGrpSpPr/>
        <p:nvPr/>
      </p:nvGrpSpPr>
      <p:grpSpPr>
        <a:xfrm>
          <a:off x="0" y="0"/>
          <a:ext cx="0" cy="0"/>
          <a:chOff x="0" y="0"/>
          <a:chExt cx="0" cy="0"/>
        </a:xfrm>
      </p:grpSpPr>
      <p:sp>
        <p:nvSpPr>
          <p:cNvPr id="205" name="Shape 205"/>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06" name="Shape 206"/>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23619918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1"/>
        <p:cNvGrpSpPr/>
        <p:nvPr/>
      </p:nvGrpSpPr>
      <p:grpSpPr>
        <a:xfrm>
          <a:off x="0" y="0"/>
          <a:ext cx="0" cy="0"/>
          <a:chOff x="0" y="0"/>
          <a:chExt cx="0" cy="0"/>
        </a:xfrm>
      </p:grpSpPr>
      <p:sp>
        <p:nvSpPr>
          <p:cNvPr id="212" name="Shape 212"/>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13" name="Shape 213"/>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278420424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8"/>
        <p:cNvGrpSpPr/>
        <p:nvPr/>
      </p:nvGrpSpPr>
      <p:grpSpPr>
        <a:xfrm>
          <a:off x="0" y="0"/>
          <a:ext cx="0" cy="0"/>
          <a:chOff x="0" y="0"/>
          <a:chExt cx="0" cy="0"/>
        </a:xfrm>
      </p:grpSpPr>
      <p:sp>
        <p:nvSpPr>
          <p:cNvPr id="219" name="Shape 219"/>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20" name="Shape 220"/>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352101439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5"/>
        <p:cNvGrpSpPr/>
        <p:nvPr/>
      </p:nvGrpSpPr>
      <p:grpSpPr>
        <a:xfrm>
          <a:off x="0" y="0"/>
          <a:ext cx="0" cy="0"/>
          <a:chOff x="0" y="0"/>
          <a:chExt cx="0" cy="0"/>
        </a:xfrm>
      </p:grpSpPr>
      <p:sp>
        <p:nvSpPr>
          <p:cNvPr id="226" name="Shape 226"/>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27" name="Shape 227"/>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400249500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9"/>
        <p:cNvGrpSpPr/>
        <p:nvPr/>
      </p:nvGrpSpPr>
      <p:grpSpPr>
        <a:xfrm>
          <a:off x="0" y="0"/>
          <a:ext cx="0" cy="0"/>
          <a:chOff x="0" y="0"/>
          <a:chExt cx="0" cy="0"/>
        </a:xfrm>
      </p:grpSpPr>
      <p:sp>
        <p:nvSpPr>
          <p:cNvPr id="240" name="Shape 240"/>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41" name="Shape 241"/>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9167097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11063803" y="6071889"/>
            <a:ext cx="683339" cy="365125"/>
          </a:xfrm>
        </p:spPr>
        <p:txBody>
          <a:bodyPr/>
          <a:lstStyle>
            <a:lvl1pPr>
              <a:defRPr sz="2000"/>
            </a:lvl1pPr>
          </a:lstStyle>
          <a:p>
            <a:fld id="{9B977096-7B18-4A4C-A223-8590D1A7F17B}" type="slidenum">
              <a:rPr lang="en-US" smtClean="0"/>
              <a:pPr/>
              <a:t>‹#›</a:t>
            </a:fld>
            <a:endParaRPr lang="en-US" dirty="0"/>
          </a:p>
        </p:txBody>
      </p:sp>
    </p:spTree>
    <p:extLst>
      <p:ext uri="{BB962C8B-B14F-4D97-AF65-F5344CB8AC3E}">
        <p14:creationId xmlns:p14="http://schemas.microsoft.com/office/powerpoint/2010/main" val="9337594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977096-7B18-4A4C-A223-8590D1A7F17B}" type="slidenum">
              <a:rPr lang="en-US" smtClean="0"/>
              <a:t>‹#›</a:t>
            </a:fld>
            <a:endParaRPr lang="en-US"/>
          </a:p>
        </p:txBody>
      </p:sp>
    </p:spTree>
    <p:extLst>
      <p:ext uri="{BB962C8B-B14F-4D97-AF65-F5344CB8AC3E}">
        <p14:creationId xmlns:p14="http://schemas.microsoft.com/office/powerpoint/2010/main" val="14541418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977096-7B18-4A4C-A223-8590D1A7F17B}"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83861129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977096-7B18-4A4C-A223-8590D1A7F17B}" type="slidenum">
              <a:rPr lang="en-US" smtClean="0"/>
              <a:t>‹#›</a:t>
            </a:fld>
            <a:endParaRPr lang="en-US"/>
          </a:p>
        </p:txBody>
      </p:sp>
    </p:spTree>
    <p:extLst>
      <p:ext uri="{BB962C8B-B14F-4D97-AF65-F5344CB8AC3E}">
        <p14:creationId xmlns:p14="http://schemas.microsoft.com/office/powerpoint/2010/main" val="155593748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977096-7B18-4A4C-A223-8590D1A7F17B}"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6965874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977096-7B18-4A4C-A223-8590D1A7F17B}" type="slidenum">
              <a:rPr lang="en-US" smtClean="0"/>
              <a:t>‹#›</a:t>
            </a:fld>
            <a:endParaRPr lang="en-US"/>
          </a:p>
        </p:txBody>
      </p:sp>
    </p:spTree>
    <p:extLst>
      <p:ext uri="{BB962C8B-B14F-4D97-AF65-F5344CB8AC3E}">
        <p14:creationId xmlns:p14="http://schemas.microsoft.com/office/powerpoint/2010/main" val="524225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977096-7B18-4A4C-A223-8590D1A7F17B}" type="slidenum">
              <a:rPr lang="en-US" smtClean="0"/>
              <a:t>‹#›</a:t>
            </a:fld>
            <a:endParaRPr lang="en-US"/>
          </a:p>
        </p:txBody>
      </p:sp>
    </p:spTree>
    <p:extLst>
      <p:ext uri="{BB962C8B-B14F-4D97-AF65-F5344CB8AC3E}">
        <p14:creationId xmlns:p14="http://schemas.microsoft.com/office/powerpoint/2010/main" val="421283764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977096-7B18-4A4C-A223-8590D1A7F17B}" type="slidenum">
              <a:rPr lang="en-US" smtClean="0"/>
              <a:t>‹#›</a:t>
            </a:fld>
            <a:endParaRPr lang="en-US"/>
          </a:p>
        </p:txBody>
      </p:sp>
    </p:spTree>
    <p:extLst>
      <p:ext uri="{BB962C8B-B14F-4D97-AF65-F5344CB8AC3E}">
        <p14:creationId xmlns:p14="http://schemas.microsoft.com/office/powerpoint/2010/main" val="203730224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secHead">
  <p:cSld name="1_Section header">
    <p:spTree>
      <p:nvGrpSpPr>
        <p:cNvPr id="1" name="Shape 21"/>
        <p:cNvGrpSpPr/>
        <p:nvPr/>
      </p:nvGrpSpPr>
      <p:grpSpPr>
        <a:xfrm>
          <a:off x="0" y="0"/>
          <a:ext cx="0" cy="0"/>
          <a:chOff x="0" y="0"/>
          <a:chExt cx="0" cy="0"/>
        </a:xfrm>
      </p:grpSpPr>
      <p:sp>
        <p:nvSpPr>
          <p:cNvPr id="23" name="Shape 23"/>
          <p:cNvSpPr txBox="1">
            <a:spLocks noGrp="1"/>
          </p:cNvSpPr>
          <p:nvPr>
            <p:ph type="title"/>
          </p:nvPr>
        </p:nvSpPr>
        <p:spPr>
          <a:xfrm>
            <a:off x="415600" y="1086400"/>
            <a:ext cx="11428400" cy="1256000"/>
          </a:xfrm>
          <a:prstGeom prst="rect">
            <a:avLst/>
          </a:prstGeom>
        </p:spPr>
        <p:txBody>
          <a:bodyPr wrap="square" lIns="91425" tIns="91425" rIns="91425" bIns="91425" anchor="ctr" anchorCtr="0"/>
          <a:lstStyle>
            <a:lvl1pPr lvl="0" algn="ctr">
              <a:spcBef>
                <a:spcPts val="0"/>
              </a:spcBef>
              <a:defRPr/>
            </a:lvl1pPr>
            <a:lvl2pPr lvl="1" algn="ctr">
              <a:spcBef>
                <a:spcPts val="0"/>
              </a:spcBef>
              <a:defRPr/>
            </a:lvl2pPr>
            <a:lvl3pPr lvl="2" algn="ctr">
              <a:spcBef>
                <a:spcPts val="0"/>
              </a:spcBef>
              <a:defRPr/>
            </a:lvl3pPr>
            <a:lvl4pPr lvl="3" algn="ctr">
              <a:spcBef>
                <a:spcPts val="0"/>
              </a:spcBef>
              <a:defRPr/>
            </a:lvl4pPr>
            <a:lvl5pPr lvl="4" algn="ctr">
              <a:spcBef>
                <a:spcPts val="0"/>
              </a:spcBef>
              <a:defRPr/>
            </a:lvl5pPr>
            <a:lvl6pPr lvl="5" algn="ctr">
              <a:spcBef>
                <a:spcPts val="0"/>
              </a:spcBef>
              <a:defRPr/>
            </a:lvl6pPr>
            <a:lvl7pPr lvl="6" algn="ctr">
              <a:spcBef>
                <a:spcPts val="0"/>
              </a:spcBef>
              <a:defRPr/>
            </a:lvl7pPr>
            <a:lvl8pPr lvl="7" algn="ctr">
              <a:spcBef>
                <a:spcPts val="0"/>
              </a:spcBef>
              <a:defRPr/>
            </a:lvl8pPr>
            <a:lvl9pPr lvl="8" algn="ctr">
              <a:spcBef>
                <a:spcPts val="0"/>
              </a:spcBef>
              <a:defRPr/>
            </a:lvl9pPr>
          </a:lstStyle>
          <a:p>
            <a:endParaRPr/>
          </a:p>
        </p:txBody>
      </p:sp>
      <p:sp>
        <p:nvSpPr>
          <p:cNvPr id="24" name="Shape 24"/>
          <p:cNvSpPr txBox="1">
            <a:spLocks noGrp="1"/>
          </p:cNvSpPr>
          <p:nvPr>
            <p:ph type="sldNum" idx="12"/>
          </p:nvPr>
        </p:nvSpPr>
        <p:spPr>
          <a:xfrm>
            <a:off x="11296609" y="6217621"/>
            <a:ext cx="731600" cy="524800"/>
          </a:xfrm>
          <a:prstGeom prst="rect">
            <a:avLst/>
          </a:prstGeom>
        </p:spPr>
        <p:txBody>
          <a:bodyPr wrap="square" lIns="91425" tIns="91425" rIns="91425" bIns="91425" anchor="ctr" anchorCtr="0">
            <a:noAutofit/>
          </a:bodyPr>
          <a:lstStyle>
            <a:lvl1pPr>
              <a:defRPr sz="2000"/>
            </a:lvl1pPr>
          </a:lstStyle>
          <a:p>
            <a:fld id="{00000000-1234-1234-1234-123412341234}" type="slidenum">
              <a:rPr lang="en" smtClean="0">
                <a:solidFill>
                  <a:schemeClr val="lt1"/>
                </a:solidFill>
              </a:rPr>
              <a:pPr/>
              <a:t>‹#›</a:t>
            </a:fld>
            <a:endParaRPr lang="en" dirty="0">
              <a:solidFill>
                <a:schemeClr val="lt1"/>
              </a:solidFill>
            </a:endParaRPr>
          </a:p>
        </p:txBody>
      </p:sp>
    </p:spTree>
    <p:extLst>
      <p:ext uri="{BB962C8B-B14F-4D97-AF65-F5344CB8AC3E}">
        <p14:creationId xmlns:p14="http://schemas.microsoft.com/office/powerpoint/2010/main" val="218301153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x">
  <p:cSld name="Title and body">
    <p:spTree>
      <p:nvGrpSpPr>
        <p:cNvPr id="1" name="Shape 25"/>
        <p:cNvGrpSpPr/>
        <p:nvPr/>
      </p:nvGrpSpPr>
      <p:grpSpPr>
        <a:xfrm>
          <a:off x="0" y="0"/>
          <a:ext cx="0" cy="0"/>
          <a:chOff x="0" y="0"/>
          <a:chExt cx="0" cy="0"/>
        </a:xfrm>
      </p:grpSpPr>
      <p:sp>
        <p:nvSpPr>
          <p:cNvPr id="27" name="Shape 27"/>
          <p:cNvSpPr txBox="1">
            <a:spLocks noGrp="1"/>
          </p:cNvSpPr>
          <p:nvPr>
            <p:ph type="title"/>
          </p:nvPr>
        </p:nvSpPr>
        <p:spPr>
          <a:xfrm>
            <a:off x="415600" y="593367"/>
            <a:ext cx="11360800" cy="943200"/>
          </a:xfrm>
          <a:prstGeom prst="rect">
            <a:avLst/>
          </a:prstGeom>
        </p:spPr>
        <p:txBody>
          <a:bodyPr wrap="square" lIns="91425" tIns="91425" rIns="91425" bIns="9142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28" name="Shape 28"/>
          <p:cNvSpPr txBox="1">
            <a:spLocks noGrp="1"/>
          </p:cNvSpPr>
          <p:nvPr>
            <p:ph type="body" idx="1"/>
          </p:nvPr>
        </p:nvSpPr>
        <p:spPr>
          <a:xfrm>
            <a:off x="415600" y="1688433"/>
            <a:ext cx="11360800" cy="4403600"/>
          </a:xfrm>
          <a:prstGeom prst="rect">
            <a:avLst/>
          </a:prstGeom>
        </p:spPr>
        <p:txBody>
          <a:bodyPr wrap="square" lIns="91425" tIns="91425" rIns="91425" bIns="9142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29" name="Shape 29"/>
          <p:cNvSpPr txBox="1">
            <a:spLocks noGrp="1"/>
          </p:cNvSpPr>
          <p:nvPr>
            <p:ph type="sldNum" idx="12"/>
          </p:nvPr>
        </p:nvSpPr>
        <p:spPr>
          <a:xfrm>
            <a:off x="11296609" y="6217621"/>
            <a:ext cx="731600" cy="524800"/>
          </a:xfrm>
          <a:prstGeom prst="rect">
            <a:avLst/>
          </a:prstGeom>
        </p:spPr>
        <p:txBody>
          <a:bodyPr wrap="square" lIns="91425" tIns="91425" rIns="91425" bIns="91425" anchor="ctr" anchorCtr="0">
            <a:noAutofit/>
          </a:bodyPr>
          <a:lstStyle>
            <a:lvl1pPr>
              <a:defRPr sz="2000"/>
            </a:lvl1pPr>
          </a:lstStyle>
          <a:p>
            <a:fld id="{00000000-1234-1234-1234-123412341234}" type="slidenum">
              <a:rPr lang="en" smtClean="0"/>
              <a:pPr/>
              <a:t>‹#›</a:t>
            </a:fld>
            <a:endParaRPr lang="en" dirty="0"/>
          </a:p>
        </p:txBody>
      </p:sp>
    </p:spTree>
    <p:extLst>
      <p:ext uri="{BB962C8B-B14F-4D97-AF65-F5344CB8AC3E}">
        <p14:creationId xmlns:p14="http://schemas.microsoft.com/office/powerpoint/2010/main" val="6734615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lvl1pPr>
              <a:defRPr sz="2000"/>
            </a:lvl1pPr>
          </a:lstStyle>
          <a:p>
            <a:fld id="{9B977096-7B18-4A4C-A223-8590D1A7F17B}" type="slidenum">
              <a:rPr lang="en-US" smtClean="0"/>
              <a:pPr/>
              <a:t>‹#›</a:t>
            </a:fld>
            <a:endParaRPr lang="en-US" dirty="0"/>
          </a:p>
        </p:txBody>
      </p:sp>
    </p:spTree>
    <p:extLst>
      <p:ext uri="{BB962C8B-B14F-4D97-AF65-F5344CB8AC3E}">
        <p14:creationId xmlns:p14="http://schemas.microsoft.com/office/powerpoint/2010/main" val="13725460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977096-7B18-4A4C-A223-8590D1A7F17B}" type="slidenum">
              <a:rPr lang="en-US" smtClean="0"/>
              <a:t>‹#›</a:t>
            </a:fld>
            <a:endParaRPr lang="en-US"/>
          </a:p>
        </p:txBody>
      </p:sp>
    </p:spTree>
    <p:extLst>
      <p:ext uri="{BB962C8B-B14F-4D97-AF65-F5344CB8AC3E}">
        <p14:creationId xmlns:p14="http://schemas.microsoft.com/office/powerpoint/2010/main" val="16012532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977096-7B18-4A4C-A223-8590D1A7F17B}" type="slidenum">
              <a:rPr lang="en-US" smtClean="0"/>
              <a:t>‹#›</a:t>
            </a:fld>
            <a:endParaRPr lang="en-US"/>
          </a:p>
        </p:txBody>
      </p:sp>
    </p:spTree>
    <p:extLst>
      <p:ext uri="{BB962C8B-B14F-4D97-AF65-F5344CB8AC3E}">
        <p14:creationId xmlns:p14="http://schemas.microsoft.com/office/powerpoint/2010/main" val="12634525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B977096-7B18-4A4C-A223-8590D1A7F17B}" type="slidenum">
              <a:rPr lang="en-US" smtClean="0"/>
              <a:t>‹#›</a:t>
            </a:fld>
            <a:endParaRPr lang="en-US"/>
          </a:p>
        </p:txBody>
      </p:sp>
    </p:spTree>
    <p:extLst>
      <p:ext uri="{BB962C8B-B14F-4D97-AF65-F5344CB8AC3E}">
        <p14:creationId xmlns:p14="http://schemas.microsoft.com/office/powerpoint/2010/main" val="23674925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B977096-7B18-4A4C-A223-8590D1A7F17B}" type="slidenum">
              <a:rPr lang="en-US" smtClean="0"/>
              <a:t>‹#›</a:t>
            </a:fld>
            <a:endParaRPr lang="en-US"/>
          </a:p>
        </p:txBody>
      </p:sp>
    </p:spTree>
    <p:extLst>
      <p:ext uri="{BB962C8B-B14F-4D97-AF65-F5344CB8AC3E}">
        <p14:creationId xmlns:p14="http://schemas.microsoft.com/office/powerpoint/2010/main" val="7859405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B977096-7B18-4A4C-A223-8590D1A7F17B}" type="slidenum">
              <a:rPr lang="en-US" smtClean="0"/>
              <a:t>‹#›</a:t>
            </a:fld>
            <a:endParaRPr lang="en-US"/>
          </a:p>
        </p:txBody>
      </p:sp>
    </p:spTree>
    <p:extLst>
      <p:ext uri="{BB962C8B-B14F-4D97-AF65-F5344CB8AC3E}">
        <p14:creationId xmlns:p14="http://schemas.microsoft.com/office/powerpoint/2010/main" val="10469113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977096-7B18-4A4C-A223-8590D1A7F17B}" type="slidenum">
              <a:rPr lang="en-US" smtClean="0"/>
              <a:t>‹#›</a:t>
            </a:fld>
            <a:endParaRPr lang="en-US"/>
          </a:p>
        </p:txBody>
      </p:sp>
    </p:spTree>
    <p:extLst>
      <p:ext uri="{BB962C8B-B14F-4D97-AF65-F5344CB8AC3E}">
        <p14:creationId xmlns:p14="http://schemas.microsoft.com/office/powerpoint/2010/main" val="21786551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977096-7B18-4A4C-A223-8590D1A7F17B}" type="slidenum">
              <a:rPr lang="en-US" smtClean="0"/>
              <a:t>‹#›</a:t>
            </a:fld>
            <a:endParaRPr lang="en-US"/>
          </a:p>
        </p:txBody>
      </p:sp>
      <p:sp>
        <p:nvSpPr>
          <p:cNvPr id="5" name="Date Placeholder 4"/>
          <p:cNvSpPr>
            <a:spLocks noGrp="1"/>
          </p:cNvSpPr>
          <p:nvPr>
            <p:ph type="dt" sz="half" idx="10"/>
          </p:nvPr>
        </p:nvSpPr>
        <p:spPr/>
        <p:txBody>
          <a:bodyPr/>
          <a:lstStyle/>
          <a:p>
            <a:endParaRPr lang="en-US"/>
          </a:p>
        </p:txBody>
      </p:sp>
    </p:spTree>
    <p:extLst>
      <p:ext uri="{BB962C8B-B14F-4D97-AF65-F5344CB8AC3E}">
        <p14:creationId xmlns:p14="http://schemas.microsoft.com/office/powerpoint/2010/main" val="23418035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9B977096-7B18-4A4C-A223-8590D1A7F17B}" type="slidenum">
              <a:rPr lang="en-US" smtClean="0"/>
              <a:t>‹#›</a:t>
            </a:fld>
            <a:endParaRPr lang="en-US"/>
          </a:p>
        </p:txBody>
      </p:sp>
    </p:spTree>
    <p:extLst>
      <p:ext uri="{BB962C8B-B14F-4D97-AF65-F5344CB8AC3E}">
        <p14:creationId xmlns:p14="http://schemas.microsoft.com/office/powerpoint/2010/main" val="3340725489"/>
      </p:ext>
    </p:extLst>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 id="2147483768" r:id="rId12"/>
    <p:sldLayoutId id="2147483769" r:id="rId13"/>
    <p:sldLayoutId id="2147483770" r:id="rId14"/>
    <p:sldLayoutId id="2147483771" r:id="rId15"/>
    <p:sldLayoutId id="2147483772" r:id="rId16"/>
    <p:sldLayoutId id="2147483773" r:id="rId17"/>
    <p:sldLayoutId id="2147483774" r:id="rId18"/>
  </p:sldLayoutIdLst>
  <p:hf hdr="0" ftr="0" dt="0"/>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8.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8.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0.xml"/><Relationship Id="rId1" Type="http://schemas.openxmlformats.org/officeDocument/2006/relationships/slideLayout" Target="../slideLayouts/slideLayout1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8.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8.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8.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8.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8.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8.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8.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8.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07067" y="1394600"/>
            <a:ext cx="7766936" cy="1646302"/>
          </a:xfrm>
        </p:spPr>
        <p:txBody>
          <a:bodyPr/>
          <a:lstStyle/>
          <a:p>
            <a:pPr algn="ctr"/>
            <a:r>
              <a:rPr lang="en" dirty="0">
                <a:solidFill>
                  <a:schemeClr val="tx1"/>
                </a:solidFill>
              </a:rPr>
              <a:t>FPS Beginning Coaches Training</a:t>
            </a:r>
            <a:endParaRPr lang="en-US" dirty="0">
              <a:solidFill>
                <a:schemeClr val="tx1"/>
              </a:solidFill>
            </a:endParaRPr>
          </a:p>
        </p:txBody>
      </p:sp>
      <p:sp>
        <p:nvSpPr>
          <p:cNvPr id="3" name="Subtitle 2"/>
          <p:cNvSpPr>
            <a:spLocks noGrp="1"/>
          </p:cNvSpPr>
          <p:nvPr>
            <p:ph type="subTitle" idx="1"/>
          </p:nvPr>
        </p:nvSpPr>
        <p:spPr>
          <a:xfrm>
            <a:off x="3202976" y="3313854"/>
            <a:ext cx="4375118" cy="2281728"/>
          </a:xfrm>
        </p:spPr>
        <p:txBody>
          <a:bodyPr>
            <a:normAutofit/>
          </a:bodyPr>
          <a:lstStyle/>
          <a:p>
            <a:pPr lvl="0" algn="l"/>
            <a:r>
              <a:rPr lang="en" sz="2400" dirty="0" smtClean="0">
                <a:solidFill>
                  <a:schemeClr val="tx1"/>
                </a:solidFill>
              </a:rPr>
              <a:t>Part 2:</a:t>
            </a:r>
          </a:p>
          <a:p>
            <a:pPr lvl="0" algn="l"/>
            <a:r>
              <a:rPr lang="en" sz="2400" dirty="0" smtClean="0">
                <a:solidFill>
                  <a:schemeClr val="tx1"/>
                </a:solidFill>
              </a:rPr>
              <a:t>The Underlying Problem</a:t>
            </a:r>
          </a:p>
          <a:p>
            <a:pPr lvl="0" algn="l"/>
            <a:r>
              <a:rPr lang="en" sz="2400" dirty="0" smtClean="0">
                <a:solidFill>
                  <a:schemeClr val="tx1"/>
                </a:solidFill>
              </a:rPr>
              <a:t>Writing Solutions</a:t>
            </a:r>
          </a:p>
          <a:p>
            <a:pPr lvl="0" algn="l"/>
            <a:endParaRPr lang="en" sz="2400" dirty="0" smtClean="0">
              <a:solidFill>
                <a:schemeClr val="tx1"/>
              </a:solidFill>
            </a:endParaRPr>
          </a:p>
          <a:p>
            <a:pPr lvl="0" algn="l"/>
            <a:r>
              <a:rPr lang="en" sz="1400" dirty="0" smtClean="0">
                <a:solidFill>
                  <a:schemeClr val="tx1"/>
                </a:solidFill>
              </a:rPr>
              <a:t>April 2020</a:t>
            </a:r>
            <a:endParaRPr lang="en" sz="1400" dirty="0"/>
          </a:p>
        </p:txBody>
      </p:sp>
      <p:sp>
        <p:nvSpPr>
          <p:cNvPr id="4" name="Slide Number Placeholder 3"/>
          <p:cNvSpPr>
            <a:spLocks noGrp="1"/>
          </p:cNvSpPr>
          <p:nvPr>
            <p:ph type="sldNum" sz="quarter" idx="12"/>
          </p:nvPr>
        </p:nvSpPr>
        <p:spPr/>
        <p:txBody>
          <a:bodyPr/>
          <a:lstStyle/>
          <a:p>
            <a:fld id="{9B977096-7B18-4A4C-A223-8590D1A7F17B}" type="slidenum">
              <a:rPr lang="en-US" smtClean="0"/>
              <a:t>1</a:t>
            </a:fld>
            <a:endParaRPr lang="en-US"/>
          </a:p>
        </p:txBody>
      </p:sp>
    </p:spTree>
    <p:extLst>
      <p:ext uri="{BB962C8B-B14F-4D97-AF65-F5344CB8AC3E}">
        <p14:creationId xmlns:p14="http://schemas.microsoft.com/office/powerpoint/2010/main" val="241159376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228"/>
        <p:cNvGrpSpPr/>
        <p:nvPr/>
      </p:nvGrpSpPr>
      <p:grpSpPr>
        <a:xfrm>
          <a:off x="0" y="0"/>
          <a:ext cx="0" cy="0"/>
          <a:chOff x="0" y="0"/>
          <a:chExt cx="0" cy="0"/>
        </a:xfrm>
      </p:grpSpPr>
      <p:sp>
        <p:nvSpPr>
          <p:cNvPr id="229" name="Shape 229"/>
          <p:cNvSpPr txBox="1">
            <a:spLocks noGrp="1"/>
          </p:cNvSpPr>
          <p:nvPr>
            <p:ph type="title"/>
          </p:nvPr>
        </p:nvSpPr>
        <p:spPr>
          <a:prstGeom prst="rect">
            <a:avLst/>
          </a:prstGeom>
        </p:spPr>
        <p:txBody>
          <a:bodyPr vert="horz" wrap="square" lIns="121900" tIns="121900" rIns="121900" bIns="121900" rtlCol="0" anchor="t" anchorCtr="0">
            <a:noAutofit/>
          </a:bodyPr>
          <a:lstStyle/>
          <a:p>
            <a:r>
              <a:rPr lang="en"/>
              <a:t>Underlying Problem</a:t>
            </a:r>
          </a:p>
        </p:txBody>
      </p:sp>
      <p:sp>
        <p:nvSpPr>
          <p:cNvPr id="230" name="Shape 230"/>
          <p:cNvSpPr txBox="1">
            <a:spLocks noGrp="1"/>
          </p:cNvSpPr>
          <p:nvPr>
            <p:ph type="body" idx="1"/>
          </p:nvPr>
        </p:nvSpPr>
        <p:spPr>
          <a:xfrm>
            <a:off x="1370942" y="1740474"/>
            <a:ext cx="7732115" cy="3923347"/>
          </a:xfrm>
          <a:prstGeom prst="rect">
            <a:avLst/>
          </a:prstGeom>
        </p:spPr>
        <p:txBody>
          <a:bodyPr vert="horz" wrap="square" lIns="121900" tIns="121900" rIns="121900" bIns="121900" rtlCol="0" anchor="t" anchorCtr="0">
            <a:noAutofit/>
          </a:bodyPr>
          <a:lstStyle/>
          <a:p>
            <a:pPr>
              <a:buNone/>
            </a:pPr>
            <a:r>
              <a:rPr lang="en" sz="2400" b="1" dirty="0" smtClean="0"/>
              <a:t>Focus and </a:t>
            </a:r>
            <a:r>
              <a:rPr lang="en" sz="2400" b="1" smtClean="0"/>
              <a:t>Adequacy</a:t>
            </a:r>
            <a:r>
              <a:rPr lang="en" sz="2400" smtClean="0"/>
              <a:t>:</a:t>
            </a:r>
          </a:p>
          <a:p>
            <a:pPr>
              <a:buNone/>
            </a:pPr>
            <a:endParaRPr lang="en" sz="2400" dirty="0"/>
          </a:p>
          <a:p>
            <a:pPr marL="380990" indent="-380990"/>
            <a:r>
              <a:rPr lang="en" sz="2400" dirty="0" smtClean="0"/>
              <a:t>It should be a significant sub-problem </a:t>
            </a:r>
            <a:r>
              <a:rPr lang="en" sz="2400" dirty="0"/>
              <a:t>of the Future </a:t>
            </a:r>
            <a:r>
              <a:rPr lang="en" sz="2400" dirty="0" smtClean="0"/>
              <a:t>Scene</a:t>
            </a:r>
            <a:endParaRPr lang="en" sz="2400" dirty="0"/>
          </a:p>
          <a:p>
            <a:pPr marL="380990" indent="-380990"/>
            <a:r>
              <a:rPr lang="en" sz="2400" dirty="0" smtClean="0"/>
              <a:t>Try not to make assumptions that are not inferred or stated in the Future Scene </a:t>
            </a:r>
          </a:p>
          <a:p>
            <a:pPr marL="380990" indent="-380990"/>
            <a:r>
              <a:rPr lang="en" sz="2400" dirty="0" smtClean="0"/>
              <a:t>High quality U</a:t>
            </a:r>
            <a:r>
              <a:rPr lang="en-US" sz="2400" dirty="0" smtClean="0"/>
              <a:t>P’s should have a </a:t>
            </a:r>
            <a:r>
              <a:rPr lang="en" sz="2400" b="1" dirty="0" smtClean="0"/>
              <a:t>POSITIVE </a:t>
            </a:r>
            <a:r>
              <a:rPr lang="en" sz="2400" dirty="0" smtClean="0"/>
              <a:t>impact</a:t>
            </a:r>
          </a:p>
          <a:p>
            <a:pPr marL="380990" indent="-380990"/>
            <a:r>
              <a:rPr lang="en" sz="2400" dirty="0" smtClean="0"/>
              <a:t>State your KVP in a positive rather than a negative fashion. </a:t>
            </a:r>
            <a:r>
              <a:rPr lang="en" dirty="0" smtClean="0"/>
              <a:t>(Ex: increase rather than reduce, improve rather than impair)</a:t>
            </a:r>
            <a:endParaRPr dirty="0"/>
          </a:p>
        </p:txBody>
      </p:sp>
      <p:sp>
        <p:nvSpPr>
          <p:cNvPr id="231" name="Shape 231"/>
          <p:cNvSpPr txBox="1">
            <a:spLocks noGrp="1"/>
          </p:cNvSpPr>
          <p:nvPr>
            <p:ph type="sldNum" idx="12"/>
          </p:nvPr>
        </p:nvSpPr>
        <p:spPr>
          <a:prstGeom prst="rect">
            <a:avLst/>
          </a:prstGeom>
        </p:spPr>
        <p:txBody>
          <a:bodyPr vert="horz" wrap="square" lIns="121900" tIns="121900" rIns="121900" bIns="121900" rtlCol="0" anchor="ctr" anchorCtr="0">
            <a:noAutofit/>
          </a:bodyPr>
          <a:lstStyle/>
          <a:p>
            <a:fld id="{00000000-1234-1234-1234-123412341234}" type="slidenum">
              <a:rPr lang="en"/>
              <a:pPr/>
              <a:t>10</a:t>
            </a:fld>
            <a:endParaRPr lang="en"/>
          </a:p>
        </p:txBody>
      </p:sp>
    </p:spTree>
    <p:extLst>
      <p:ext uri="{BB962C8B-B14F-4D97-AF65-F5344CB8AC3E}">
        <p14:creationId xmlns:p14="http://schemas.microsoft.com/office/powerpoint/2010/main" val="311324768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242"/>
        <p:cNvGrpSpPr/>
        <p:nvPr/>
      </p:nvGrpSpPr>
      <p:grpSpPr>
        <a:xfrm>
          <a:off x="0" y="0"/>
          <a:ext cx="0" cy="0"/>
          <a:chOff x="0" y="0"/>
          <a:chExt cx="0" cy="0"/>
        </a:xfrm>
      </p:grpSpPr>
      <p:sp>
        <p:nvSpPr>
          <p:cNvPr id="243" name="Shape 243"/>
          <p:cNvSpPr txBox="1">
            <a:spLocks noGrp="1"/>
          </p:cNvSpPr>
          <p:nvPr>
            <p:ph type="title"/>
          </p:nvPr>
        </p:nvSpPr>
        <p:spPr>
          <a:prstGeom prst="rect">
            <a:avLst/>
          </a:prstGeom>
        </p:spPr>
        <p:txBody>
          <a:bodyPr vert="horz" wrap="square" lIns="121900" tIns="121900" rIns="121900" bIns="121900" rtlCol="0" anchor="t" anchorCtr="0">
            <a:noAutofit/>
          </a:bodyPr>
          <a:lstStyle/>
          <a:p>
            <a:pPr>
              <a:lnSpc>
                <a:spcPct val="100000"/>
              </a:lnSpc>
            </a:pPr>
            <a:r>
              <a:rPr lang="en" smtClean="0">
                <a:solidFill>
                  <a:schemeClr val="accent2">
                    <a:lumMod val="75000"/>
                  </a:schemeClr>
                </a:solidFill>
              </a:rPr>
              <a:t>Alumni</a:t>
            </a:r>
            <a:r>
              <a:rPr lang="en" sz="3200" smtClean="0">
                <a:solidFill>
                  <a:schemeClr val="accent2">
                    <a:lumMod val="75000"/>
                  </a:schemeClr>
                </a:solidFill>
                <a:latin typeface="Open Sans"/>
                <a:ea typeface="Open Sans"/>
                <a:cs typeface="Open Sans"/>
                <a:sym typeface="Open Sans"/>
              </a:rPr>
              <a:t> </a:t>
            </a:r>
            <a:r>
              <a:rPr lang="en" smtClean="0">
                <a:solidFill>
                  <a:schemeClr val="accent2">
                    <a:lumMod val="75000"/>
                  </a:schemeClr>
                </a:solidFill>
              </a:rPr>
              <a:t>Affirmation</a:t>
            </a:r>
            <a:endParaRPr lang="en" dirty="0">
              <a:solidFill>
                <a:schemeClr val="accent2">
                  <a:lumMod val="75000"/>
                </a:schemeClr>
              </a:solidFill>
            </a:endParaRPr>
          </a:p>
        </p:txBody>
      </p:sp>
      <p:sp>
        <p:nvSpPr>
          <p:cNvPr id="244" name="Shape 244"/>
          <p:cNvSpPr txBox="1">
            <a:spLocks noGrp="1"/>
          </p:cNvSpPr>
          <p:nvPr>
            <p:ph type="body" idx="1"/>
          </p:nvPr>
        </p:nvSpPr>
        <p:spPr>
          <a:xfrm>
            <a:off x="415600" y="1688433"/>
            <a:ext cx="9424436" cy="5054000"/>
          </a:xfrm>
          <a:prstGeom prst="rect">
            <a:avLst/>
          </a:prstGeom>
        </p:spPr>
        <p:txBody>
          <a:bodyPr vert="horz" wrap="square" lIns="121900" tIns="121900" rIns="121900" bIns="121900" rtlCol="0" anchor="t" anchorCtr="0">
            <a:noAutofit/>
          </a:bodyPr>
          <a:lstStyle/>
          <a:p>
            <a:pPr>
              <a:buNone/>
            </a:pPr>
            <a:r>
              <a:rPr lang="en" sz="2400" smtClean="0">
                <a:solidFill>
                  <a:srgbClr val="695D46"/>
                </a:solidFill>
              </a:rPr>
              <a:t>The cliche is that FPS taught me "how to think, not what to think," but I think that's true—I learned so much about the process of defining and solving problems that I've used since I learned about conflict and compromise and negotiating the dynamics of a group of very strong-willed, often stubborn teammates under intense pressure. All of these are skills I've drawn on in college and in my life since.</a:t>
            </a:r>
          </a:p>
          <a:p>
            <a:pPr>
              <a:buNone/>
            </a:pPr>
            <a:endParaRPr lang="en" sz="2400" smtClean="0">
              <a:solidFill>
                <a:srgbClr val="695D46"/>
              </a:solidFill>
            </a:endParaRPr>
          </a:p>
          <a:p>
            <a:pPr>
              <a:buNone/>
            </a:pPr>
            <a:r>
              <a:rPr lang="en" sz="2000" i="1" smtClean="0">
                <a:solidFill>
                  <a:srgbClr val="695D46"/>
                </a:solidFill>
              </a:rPr>
              <a:t>Reuben Henriques</a:t>
            </a:r>
          </a:p>
          <a:p>
            <a:pPr>
              <a:buNone/>
            </a:pPr>
            <a:r>
              <a:rPr lang="en" sz="2000" smtClean="0">
                <a:solidFill>
                  <a:srgbClr val="695D46"/>
                </a:solidFill>
              </a:rPr>
              <a:t>Brown University: Political Science</a:t>
            </a:r>
          </a:p>
          <a:p>
            <a:pPr>
              <a:buNone/>
            </a:pPr>
            <a:r>
              <a:rPr lang="en" sz="2000" smtClean="0">
                <a:solidFill>
                  <a:srgbClr val="695D46"/>
                </a:solidFill>
              </a:rPr>
              <a:t>High School History Teacher, Kipp Academy</a:t>
            </a:r>
          </a:p>
          <a:p>
            <a:pPr>
              <a:lnSpc>
                <a:spcPct val="100000"/>
              </a:lnSpc>
              <a:buNone/>
            </a:pPr>
            <a:endParaRPr sz="3200" dirty="0"/>
          </a:p>
        </p:txBody>
      </p:sp>
      <p:sp>
        <p:nvSpPr>
          <p:cNvPr id="245" name="Shape 245"/>
          <p:cNvSpPr txBox="1">
            <a:spLocks noGrp="1"/>
          </p:cNvSpPr>
          <p:nvPr>
            <p:ph type="sldNum" idx="12"/>
          </p:nvPr>
        </p:nvSpPr>
        <p:spPr>
          <a:prstGeom prst="rect">
            <a:avLst/>
          </a:prstGeom>
        </p:spPr>
        <p:txBody>
          <a:bodyPr vert="horz" wrap="square" lIns="121900" tIns="121900" rIns="121900" bIns="121900" rtlCol="0" anchor="ctr" anchorCtr="0">
            <a:noAutofit/>
          </a:bodyPr>
          <a:lstStyle/>
          <a:p>
            <a:fld id="{00000000-1234-1234-1234-123412341234}" type="slidenum">
              <a:rPr lang="en" smtClean="0"/>
              <a:pPr/>
              <a:t>11</a:t>
            </a:fld>
            <a:endParaRPr lang="en"/>
          </a:p>
        </p:txBody>
      </p:sp>
    </p:spTree>
    <p:extLst>
      <p:ext uri="{BB962C8B-B14F-4D97-AF65-F5344CB8AC3E}">
        <p14:creationId xmlns:p14="http://schemas.microsoft.com/office/powerpoint/2010/main" val="42766691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249"/>
        <p:cNvGrpSpPr/>
        <p:nvPr/>
      </p:nvGrpSpPr>
      <p:grpSpPr>
        <a:xfrm>
          <a:off x="0" y="0"/>
          <a:ext cx="0" cy="0"/>
          <a:chOff x="0" y="0"/>
          <a:chExt cx="0" cy="0"/>
        </a:xfrm>
      </p:grpSpPr>
      <p:sp>
        <p:nvSpPr>
          <p:cNvPr id="250" name="Shape 250"/>
          <p:cNvSpPr txBox="1">
            <a:spLocks noGrp="1"/>
          </p:cNvSpPr>
          <p:nvPr>
            <p:ph type="title"/>
          </p:nvPr>
        </p:nvSpPr>
        <p:spPr>
          <a:xfrm>
            <a:off x="457164" y="421383"/>
            <a:ext cx="10119851" cy="1256000"/>
          </a:xfrm>
          <a:prstGeom prst="rect">
            <a:avLst/>
          </a:prstGeom>
        </p:spPr>
        <p:txBody>
          <a:bodyPr vert="horz" wrap="square" lIns="121900" tIns="121900" rIns="121900" bIns="121900" rtlCol="0" anchor="ctr" anchorCtr="0">
            <a:noAutofit/>
          </a:bodyPr>
          <a:lstStyle/>
          <a:p>
            <a:r>
              <a:rPr lang="en" dirty="0" smtClean="0"/>
              <a:t>Step 3: Solutions</a:t>
            </a:r>
            <a:endParaRPr lang="en" dirty="0"/>
          </a:p>
        </p:txBody>
      </p:sp>
      <p:sp>
        <p:nvSpPr>
          <p:cNvPr id="251" name="Shape 251"/>
          <p:cNvSpPr txBox="1">
            <a:spLocks noGrp="1"/>
          </p:cNvSpPr>
          <p:nvPr>
            <p:ph type="sldNum" idx="12"/>
          </p:nvPr>
        </p:nvSpPr>
        <p:spPr>
          <a:prstGeom prst="rect">
            <a:avLst/>
          </a:prstGeom>
        </p:spPr>
        <p:txBody>
          <a:bodyPr vert="horz" wrap="square" lIns="121900" tIns="121900" rIns="121900" bIns="121900" rtlCol="0" anchor="ctr" anchorCtr="0">
            <a:noAutofit/>
          </a:bodyPr>
          <a:lstStyle/>
          <a:p>
            <a:fld id="{00000000-1234-1234-1234-123412341234}" type="slidenum">
              <a:rPr lang="en"/>
              <a:pPr/>
              <a:t>12</a:t>
            </a:fld>
            <a:endParaRPr lang="en"/>
          </a:p>
        </p:txBody>
      </p:sp>
      <p:pic>
        <p:nvPicPr>
          <p:cNvPr id="252" name="Shape 252"/>
          <p:cNvPicPr preferRelativeResize="0"/>
          <p:nvPr/>
        </p:nvPicPr>
        <p:blipFill>
          <a:blip r:embed="rId3">
            <a:alphaModFix/>
          </a:blip>
          <a:stretch>
            <a:fillRect/>
          </a:stretch>
        </p:blipFill>
        <p:spPr>
          <a:xfrm>
            <a:off x="1601297" y="1677383"/>
            <a:ext cx="7583648" cy="3140277"/>
          </a:xfrm>
          <a:prstGeom prst="rect">
            <a:avLst/>
          </a:prstGeom>
          <a:noFill/>
          <a:ln>
            <a:noFill/>
          </a:ln>
        </p:spPr>
      </p:pic>
    </p:spTree>
    <p:extLst>
      <p:ext uri="{BB962C8B-B14F-4D97-AF65-F5344CB8AC3E}">
        <p14:creationId xmlns:p14="http://schemas.microsoft.com/office/powerpoint/2010/main" val="376630546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15600" y="593367"/>
            <a:ext cx="7841296" cy="1317320"/>
          </a:xfrm>
        </p:spPr>
        <p:txBody>
          <a:bodyPr>
            <a:normAutofit/>
          </a:bodyPr>
          <a:lstStyle/>
          <a:p>
            <a:r>
              <a:rPr lang="en-US" dirty="0"/>
              <a:t>The Category </a:t>
            </a:r>
            <a:r>
              <a:rPr lang="en-US" dirty="0" smtClean="0"/>
              <a:t>List </a:t>
            </a:r>
            <a:br>
              <a:rPr lang="en-US" dirty="0" smtClean="0"/>
            </a:br>
            <a:r>
              <a:rPr lang="en-US" sz="2400" dirty="0" smtClean="0"/>
              <a:t>(used for challenges and solutions)</a:t>
            </a:r>
            <a:endParaRPr lang="en-US" sz="2400" dirty="0"/>
          </a:p>
        </p:txBody>
      </p:sp>
      <p:sp>
        <p:nvSpPr>
          <p:cNvPr id="4" name="Text Placeholder 3"/>
          <p:cNvSpPr>
            <a:spLocks noGrp="1"/>
          </p:cNvSpPr>
          <p:nvPr>
            <p:ph type="body" idx="1"/>
          </p:nvPr>
        </p:nvSpPr>
        <p:spPr>
          <a:xfrm>
            <a:off x="415600" y="1797614"/>
            <a:ext cx="11360800" cy="4403600"/>
          </a:xfrm>
        </p:spPr>
        <p:txBody>
          <a:bodyPr/>
          <a:lstStyle/>
          <a:p>
            <a:r>
              <a:rPr lang="en-US" sz="2400" dirty="0"/>
              <a:t>1. Arts &amp; Aesthetics 			</a:t>
            </a:r>
            <a:r>
              <a:rPr lang="en-US" sz="2400" dirty="0" smtClean="0"/>
              <a:t>	10</a:t>
            </a:r>
            <a:r>
              <a:rPr lang="en-US" sz="2400" dirty="0"/>
              <a:t>. Government &amp; Politics </a:t>
            </a:r>
          </a:p>
          <a:p>
            <a:r>
              <a:rPr lang="en-US" sz="2400" dirty="0"/>
              <a:t>2. Basic Needs 				</a:t>
            </a:r>
            <a:r>
              <a:rPr lang="en-US" sz="2400" dirty="0" smtClean="0"/>
              <a:t>	11</a:t>
            </a:r>
            <a:r>
              <a:rPr lang="en-US" sz="2400" dirty="0"/>
              <a:t>. Law &amp; Justice </a:t>
            </a:r>
          </a:p>
          <a:p>
            <a:r>
              <a:rPr lang="en-US" sz="2400" dirty="0"/>
              <a:t>3. Business &amp; Commerce 		12. Miscellaneous </a:t>
            </a:r>
          </a:p>
          <a:p>
            <a:r>
              <a:rPr lang="en-US" sz="2400" dirty="0"/>
              <a:t>4. Communication 			</a:t>
            </a:r>
            <a:r>
              <a:rPr lang="en-US" sz="2400" dirty="0" smtClean="0"/>
              <a:t>	13</a:t>
            </a:r>
            <a:r>
              <a:rPr lang="en-US" sz="2400" dirty="0"/>
              <a:t>. Physical Health </a:t>
            </a:r>
          </a:p>
          <a:p>
            <a:r>
              <a:rPr lang="en-US" sz="2400" dirty="0"/>
              <a:t>5. Defense 					</a:t>
            </a:r>
            <a:r>
              <a:rPr lang="en-US" sz="2400" dirty="0" smtClean="0"/>
              <a:t>	14</a:t>
            </a:r>
            <a:r>
              <a:rPr lang="en-US" sz="2400" dirty="0"/>
              <a:t>. Psychological Health </a:t>
            </a:r>
          </a:p>
          <a:p>
            <a:r>
              <a:rPr lang="en-US" sz="2400" dirty="0"/>
              <a:t>6. Economics 					</a:t>
            </a:r>
            <a:r>
              <a:rPr lang="en-US" sz="2400" dirty="0" smtClean="0"/>
              <a:t>	15</a:t>
            </a:r>
            <a:r>
              <a:rPr lang="en-US" sz="2400" dirty="0"/>
              <a:t>. Recreation </a:t>
            </a:r>
          </a:p>
          <a:p>
            <a:r>
              <a:rPr lang="en-US" sz="2400" dirty="0"/>
              <a:t>7. Education 					</a:t>
            </a:r>
            <a:r>
              <a:rPr lang="en-US" sz="2400" dirty="0" smtClean="0"/>
              <a:t>	16</a:t>
            </a:r>
            <a:r>
              <a:rPr lang="en-US" sz="2400" dirty="0"/>
              <a:t>. Social Relationships </a:t>
            </a:r>
          </a:p>
          <a:p>
            <a:r>
              <a:rPr lang="en-US" sz="2400" dirty="0"/>
              <a:t>8. Environment 				</a:t>
            </a:r>
            <a:r>
              <a:rPr lang="en-US" sz="2400" dirty="0" smtClean="0"/>
              <a:t>	17</a:t>
            </a:r>
            <a:r>
              <a:rPr lang="en-US" sz="2400" dirty="0"/>
              <a:t>. Technology </a:t>
            </a:r>
          </a:p>
          <a:p>
            <a:r>
              <a:rPr lang="en-US" sz="2400" dirty="0"/>
              <a:t>9. Ethics &amp; Religion 			</a:t>
            </a:r>
            <a:r>
              <a:rPr lang="en-US" sz="2400" dirty="0" smtClean="0"/>
              <a:t>	18</a:t>
            </a:r>
            <a:r>
              <a:rPr lang="en-US" sz="2400" dirty="0"/>
              <a:t>. Transportation</a:t>
            </a:r>
          </a:p>
          <a:p>
            <a:endParaRPr lang="en-US" dirty="0"/>
          </a:p>
        </p:txBody>
      </p:sp>
      <p:sp>
        <p:nvSpPr>
          <p:cNvPr id="2" name="Slide Number Placeholder 1"/>
          <p:cNvSpPr>
            <a:spLocks noGrp="1"/>
          </p:cNvSpPr>
          <p:nvPr>
            <p:ph type="sldNum" idx="12"/>
          </p:nvPr>
        </p:nvSpPr>
        <p:spPr/>
        <p:txBody>
          <a:bodyPr/>
          <a:lstStyle/>
          <a:p>
            <a:fld id="{00000000-1234-1234-1234-123412341234}" type="slidenum">
              <a:rPr lang="en" smtClean="0"/>
              <a:pPr/>
              <a:t>13</a:t>
            </a:fld>
            <a:endParaRPr lang="en" dirty="0"/>
          </a:p>
        </p:txBody>
      </p:sp>
    </p:spTree>
    <p:extLst>
      <p:ext uri="{BB962C8B-B14F-4D97-AF65-F5344CB8AC3E}">
        <p14:creationId xmlns:p14="http://schemas.microsoft.com/office/powerpoint/2010/main" val="163206320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256"/>
        <p:cNvGrpSpPr/>
        <p:nvPr/>
      </p:nvGrpSpPr>
      <p:grpSpPr>
        <a:xfrm>
          <a:off x="0" y="0"/>
          <a:ext cx="0" cy="0"/>
          <a:chOff x="0" y="0"/>
          <a:chExt cx="0" cy="0"/>
        </a:xfrm>
      </p:grpSpPr>
      <p:sp>
        <p:nvSpPr>
          <p:cNvPr id="257" name="Shape 257"/>
          <p:cNvSpPr txBox="1">
            <a:spLocks noGrp="1"/>
          </p:cNvSpPr>
          <p:nvPr>
            <p:ph type="title"/>
          </p:nvPr>
        </p:nvSpPr>
        <p:spPr>
          <a:xfrm>
            <a:off x="702203" y="593367"/>
            <a:ext cx="6572054" cy="943200"/>
          </a:xfrm>
          <a:prstGeom prst="rect">
            <a:avLst/>
          </a:prstGeom>
        </p:spPr>
        <p:txBody>
          <a:bodyPr vert="horz" wrap="square" lIns="121900" tIns="121900" rIns="121900" bIns="121900" rtlCol="0" anchor="t" anchorCtr="0">
            <a:noAutofit/>
          </a:bodyPr>
          <a:lstStyle/>
          <a:p>
            <a:r>
              <a:rPr lang="en" dirty="0"/>
              <a:t>Solutions</a:t>
            </a:r>
          </a:p>
        </p:txBody>
      </p:sp>
      <p:sp>
        <p:nvSpPr>
          <p:cNvPr id="258" name="Shape 258"/>
          <p:cNvSpPr txBox="1">
            <a:spLocks noGrp="1"/>
          </p:cNvSpPr>
          <p:nvPr>
            <p:ph type="body" idx="1"/>
          </p:nvPr>
        </p:nvSpPr>
        <p:spPr>
          <a:xfrm>
            <a:off x="1357295" y="1645749"/>
            <a:ext cx="7090669" cy="2980842"/>
          </a:xfrm>
          <a:prstGeom prst="rect">
            <a:avLst/>
          </a:prstGeom>
        </p:spPr>
        <p:txBody>
          <a:bodyPr vert="horz" wrap="square" lIns="121900" tIns="121900" rIns="121900" bIns="121900" rtlCol="0" anchor="t" anchorCtr="0">
            <a:noAutofit/>
          </a:bodyPr>
          <a:lstStyle/>
          <a:p>
            <a:pPr>
              <a:buNone/>
            </a:pPr>
            <a:r>
              <a:rPr lang="en" sz="2400" b="1" dirty="0"/>
              <a:t>Solution ideas should be written in statement form as definite proposals</a:t>
            </a:r>
            <a:r>
              <a:rPr lang="en" sz="2400" b="1" dirty="0" smtClean="0"/>
              <a:t>.</a:t>
            </a:r>
          </a:p>
          <a:p>
            <a:pPr>
              <a:buNone/>
            </a:pPr>
            <a:endParaRPr lang="en" sz="2400" b="1" dirty="0"/>
          </a:p>
          <a:p>
            <a:pPr marL="609585" indent="-304792"/>
            <a:r>
              <a:rPr lang="en" sz="2400" dirty="0" smtClean="0"/>
              <a:t>They should be Relevant</a:t>
            </a:r>
          </a:p>
          <a:p>
            <a:pPr marL="609585" indent="-304792"/>
            <a:r>
              <a:rPr lang="en" sz="2400" dirty="0" smtClean="0"/>
              <a:t>Must not contradict the FS </a:t>
            </a:r>
          </a:p>
          <a:p>
            <a:pPr marL="609585" indent="-304792"/>
            <a:r>
              <a:rPr lang="en" sz="2400" dirty="0" smtClean="0"/>
              <a:t>They do not have to quote from the UP</a:t>
            </a:r>
          </a:p>
          <a:p>
            <a:pPr>
              <a:buNone/>
            </a:pPr>
            <a:endParaRPr dirty="0"/>
          </a:p>
        </p:txBody>
      </p:sp>
      <p:sp>
        <p:nvSpPr>
          <p:cNvPr id="259" name="Shape 259"/>
          <p:cNvSpPr txBox="1">
            <a:spLocks noGrp="1"/>
          </p:cNvSpPr>
          <p:nvPr>
            <p:ph type="sldNum" idx="12"/>
          </p:nvPr>
        </p:nvSpPr>
        <p:spPr>
          <a:prstGeom prst="rect">
            <a:avLst/>
          </a:prstGeom>
        </p:spPr>
        <p:txBody>
          <a:bodyPr vert="horz" wrap="square" lIns="121900" tIns="121900" rIns="121900" bIns="121900" rtlCol="0" anchor="ctr" anchorCtr="0">
            <a:noAutofit/>
          </a:bodyPr>
          <a:lstStyle/>
          <a:p>
            <a:fld id="{00000000-1234-1234-1234-123412341234}" type="slidenum">
              <a:rPr lang="en"/>
              <a:pPr/>
              <a:t>14</a:t>
            </a:fld>
            <a:endParaRPr lang="en"/>
          </a:p>
        </p:txBody>
      </p:sp>
    </p:spTree>
    <p:extLst>
      <p:ext uri="{BB962C8B-B14F-4D97-AF65-F5344CB8AC3E}">
        <p14:creationId xmlns:p14="http://schemas.microsoft.com/office/powerpoint/2010/main" val="209842372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263"/>
        <p:cNvGrpSpPr/>
        <p:nvPr/>
      </p:nvGrpSpPr>
      <p:grpSpPr>
        <a:xfrm>
          <a:off x="0" y="0"/>
          <a:ext cx="0" cy="0"/>
          <a:chOff x="0" y="0"/>
          <a:chExt cx="0" cy="0"/>
        </a:xfrm>
      </p:grpSpPr>
      <p:sp>
        <p:nvSpPr>
          <p:cNvPr id="264" name="Shape 264"/>
          <p:cNvSpPr txBox="1">
            <a:spLocks noGrp="1"/>
          </p:cNvSpPr>
          <p:nvPr>
            <p:ph type="title"/>
          </p:nvPr>
        </p:nvSpPr>
        <p:spPr>
          <a:xfrm>
            <a:off x="879624" y="756751"/>
            <a:ext cx="7991420" cy="943200"/>
          </a:xfrm>
          <a:prstGeom prst="rect">
            <a:avLst/>
          </a:prstGeom>
        </p:spPr>
        <p:txBody>
          <a:bodyPr vert="horz" wrap="square" lIns="121900" tIns="121900" rIns="121900" bIns="121900" rtlCol="0" anchor="t" anchorCtr="0">
            <a:noAutofit/>
          </a:bodyPr>
          <a:lstStyle/>
          <a:p>
            <a:r>
              <a:rPr lang="en" dirty="0"/>
              <a:t>Solutions</a:t>
            </a:r>
          </a:p>
        </p:txBody>
      </p:sp>
      <p:sp>
        <p:nvSpPr>
          <p:cNvPr id="265" name="Shape 265"/>
          <p:cNvSpPr txBox="1">
            <a:spLocks noGrp="1"/>
          </p:cNvSpPr>
          <p:nvPr>
            <p:ph type="body" idx="1"/>
          </p:nvPr>
        </p:nvSpPr>
        <p:spPr>
          <a:xfrm>
            <a:off x="1630251" y="1890629"/>
            <a:ext cx="7240793" cy="2640428"/>
          </a:xfrm>
          <a:prstGeom prst="rect">
            <a:avLst/>
          </a:prstGeom>
        </p:spPr>
        <p:txBody>
          <a:bodyPr vert="horz" wrap="square" lIns="121900" tIns="121900" rIns="121900" bIns="121900" rtlCol="0" anchor="t" anchorCtr="0">
            <a:noAutofit/>
          </a:bodyPr>
          <a:lstStyle/>
          <a:p>
            <a:pPr marL="609585" indent="-304792"/>
            <a:r>
              <a:rPr lang="en" sz="2400" dirty="0" smtClean="0"/>
              <a:t>A solution may partially solve the UP</a:t>
            </a:r>
            <a:endParaRPr lang="en" sz="2400" dirty="0"/>
          </a:p>
          <a:p>
            <a:pPr marL="609585" indent="-304792"/>
            <a:r>
              <a:rPr lang="en" sz="2400" dirty="0" smtClean="0"/>
              <a:t>Solutions do not have to work perfectly—they just need a likelihood of success</a:t>
            </a:r>
          </a:p>
          <a:p>
            <a:pPr marL="609585" indent="-304792"/>
            <a:r>
              <a:rPr lang="en" sz="2400" dirty="0" smtClean="0"/>
              <a:t>They must be humane</a:t>
            </a:r>
          </a:p>
          <a:p>
            <a:pPr marL="609585" indent="-304792"/>
            <a:r>
              <a:rPr lang="en" sz="2400" dirty="0" smtClean="0"/>
              <a:t>They should be new ideas</a:t>
            </a:r>
          </a:p>
          <a:p>
            <a:pPr marL="609585" indent="-304792"/>
            <a:r>
              <a:rPr lang="en" sz="2400" dirty="0" smtClean="0"/>
              <a:t>They should be written as complete sentences</a:t>
            </a:r>
            <a:endParaRPr lang="en" sz="2400" dirty="0"/>
          </a:p>
        </p:txBody>
      </p:sp>
      <p:sp>
        <p:nvSpPr>
          <p:cNvPr id="266" name="Shape 266"/>
          <p:cNvSpPr txBox="1">
            <a:spLocks noGrp="1"/>
          </p:cNvSpPr>
          <p:nvPr>
            <p:ph type="sldNum" idx="12"/>
          </p:nvPr>
        </p:nvSpPr>
        <p:spPr>
          <a:prstGeom prst="rect">
            <a:avLst/>
          </a:prstGeom>
        </p:spPr>
        <p:txBody>
          <a:bodyPr vert="horz" wrap="square" lIns="121900" tIns="121900" rIns="121900" bIns="121900" rtlCol="0" anchor="ctr" anchorCtr="0">
            <a:noAutofit/>
          </a:bodyPr>
          <a:lstStyle/>
          <a:p>
            <a:fld id="{00000000-1234-1234-1234-123412341234}" type="slidenum">
              <a:rPr lang="en"/>
              <a:pPr/>
              <a:t>15</a:t>
            </a:fld>
            <a:endParaRPr lang="en"/>
          </a:p>
        </p:txBody>
      </p:sp>
    </p:spTree>
    <p:extLst>
      <p:ext uri="{BB962C8B-B14F-4D97-AF65-F5344CB8AC3E}">
        <p14:creationId xmlns:p14="http://schemas.microsoft.com/office/powerpoint/2010/main" val="200383391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270"/>
        <p:cNvGrpSpPr/>
        <p:nvPr/>
      </p:nvGrpSpPr>
      <p:grpSpPr>
        <a:xfrm>
          <a:off x="0" y="0"/>
          <a:ext cx="0" cy="0"/>
          <a:chOff x="0" y="0"/>
          <a:chExt cx="0" cy="0"/>
        </a:xfrm>
      </p:grpSpPr>
      <p:sp>
        <p:nvSpPr>
          <p:cNvPr id="271" name="Shape 271"/>
          <p:cNvSpPr txBox="1">
            <a:spLocks noGrp="1"/>
          </p:cNvSpPr>
          <p:nvPr>
            <p:ph type="title"/>
          </p:nvPr>
        </p:nvSpPr>
        <p:spPr>
          <a:xfrm>
            <a:off x="879625" y="593367"/>
            <a:ext cx="8537331" cy="943200"/>
          </a:xfrm>
          <a:prstGeom prst="rect">
            <a:avLst/>
          </a:prstGeom>
        </p:spPr>
        <p:txBody>
          <a:bodyPr vert="horz" wrap="square" lIns="121900" tIns="121900" rIns="121900" bIns="121900" rtlCol="0" anchor="t" anchorCtr="0">
            <a:noAutofit/>
          </a:bodyPr>
          <a:lstStyle/>
          <a:p>
            <a:r>
              <a:rPr lang="en" dirty="0"/>
              <a:t>Solutions</a:t>
            </a:r>
          </a:p>
        </p:txBody>
      </p:sp>
      <p:sp>
        <p:nvSpPr>
          <p:cNvPr id="272" name="Shape 272"/>
          <p:cNvSpPr txBox="1">
            <a:spLocks noGrp="1"/>
          </p:cNvSpPr>
          <p:nvPr>
            <p:ph type="body" idx="1"/>
          </p:nvPr>
        </p:nvSpPr>
        <p:spPr>
          <a:xfrm>
            <a:off x="1384592" y="1647489"/>
            <a:ext cx="8223433" cy="4133403"/>
          </a:xfrm>
          <a:prstGeom prst="rect">
            <a:avLst/>
          </a:prstGeom>
        </p:spPr>
        <p:txBody>
          <a:bodyPr vert="horz" wrap="square" lIns="121900" tIns="121900" rIns="121900" bIns="121900" rtlCol="0" anchor="t" anchorCtr="0">
            <a:noAutofit/>
          </a:bodyPr>
          <a:lstStyle/>
          <a:p>
            <a:pPr>
              <a:buNone/>
            </a:pPr>
            <a:r>
              <a:rPr lang="en" sz="2400" dirty="0"/>
              <a:t>Teams should elaborate each solution idea</a:t>
            </a:r>
            <a:r>
              <a:rPr lang="en" sz="2400" dirty="0" smtClean="0"/>
              <a:t>. </a:t>
            </a:r>
          </a:p>
          <a:p>
            <a:pPr>
              <a:buNone/>
            </a:pPr>
            <a:endParaRPr lang="en" sz="2400" dirty="0" smtClean="0"/>
          </a:p>
          <a:p>
            <a:pPr marL="609585" indent="-304792"/>
            <a:r>
              <a:rPr lang="en" sz="2400" b="1" dirty="0" smtClean="0"/>
              <a:t>Who </a:t>
            </a:r>
            <a:r>
              <a:rPr lang="en" sz="2400" dirty="0" smtClean="0"/>
              <a:t>will be responsible for putting this solution into practice</a:t>
            </a:r>
          </a:p>
          <a:p>
            <a:pPr marL="609585" indent="-304792"/>
            <a:r>
              <a:rPr lang="en" sz="2400" b="1" dirty="0"/>
              <a:t>W</a:t>
            </a:r>
            <a:r>
              <a:rPr lang="en" sz="2400" b="1" dirty="0" smtClean="0"/>
              <a:t>hat</a:t>
            </a:r>
            <a:r>
              <a:rPr lang="en" sz="2400" dirty="0" smtClean="0"/>
              <a:t> will they actually be doing in the solution</a:t>
            </a:r>
          </a:p>
          <a:p>
            <a:pPr marL="609585" indent="-304792"/>
            <a:r>
              <a:rPr lang="en" sz="2400" b="1" dirty="0"/>
              <a:t>H</a:t>
            </a:r>
            <a:r>
              <a:rPr lang="en" sz="2400" b="1" dirty="0" smtClean="0"/>
              <a:t>ow </a:t>
            </a:r>
            <a:r>
              <a:rPr lang="en" sz="2400" dirty="0" smtClean="0"/>
              <a:t>or </a:t>
            </a:r>
            <a:r>
              <a:rPr lang="en" sz="2400" b="1" dirty="0" smtClean="0"/>
              <a:t>why </a:t>
            </a:r>
            <a:r>
              <a:rPr lang="en" sz="2400" dirty="0" smtClean="0"/>
              <a:t>will they accomplish their plan</a:t>
            </a:r>
            <a:endParaRPr lang="en" sz="2400" dirty="0"/>
          </a:p>
          <a:p>
            <a:pPr marL="609585" indent="-304792"/>
            <a:r>
              <a:rPr lang="en" sz="2400" dirty="0" smtClean="0"/>
              <a:t>(Optional) When </a:t>
            </a:r>
            <a:r>
              <a:rPr lang="en" sz="2400" dirty="0"/>
              <a:t>and </a:t>
            </a:r>
            <a:r>
              <a:rPr lang="en" sz="2400" dirty="0" smtClean="0"/>
              <a:t>where will </a:t>
            </a:r>
            <a:r>
              <a:rPr lang="en-US" sz="2400" dirty="0" smtClean="0"/>
              <a:t>the solution happen</a:t>
            </a:r>
          </a:p>
          <a:p>
            <a:pPr marL="609585" indent="-304792"/>
            <a:endParaRPr lang="en-US" sz="2400" dirty="0"/>
          </a:p>
          <a:p>
            <a:pPr marL="609585" indent="-304792"/>
            <a:r>
              <a:rPr lang="en" sz="2400" dirty="0" smtClean="0"/>
              <a:t>For a solution to be counted as an elaborated solution, it needs to include three of the four</a:t>
            </a:r>
            <a:r>
              <a:rPr lang="en" sz="2400" b="1" dirty="0" smtClean="0"/>
              <a:t>—who, what, why or how</a:t>
            </a:r>
            <a:r>
              <a:rPr lang="en" sz="2400" dirty="0" smtClean="0"/>
              <a:t>.</a:t>
            </a:r>
            <a:endParaRPr lang="en" sz="2400" dirty="0"/>
          </a:p>
        </p:txBody>
      </p:sp>
      <p:sp>
        <p:nvSpPr>
          <p:cNvPr id="273" name="Shape 273"/>
          <p:cNvSpPr txBox="1">
            <a:spLocks noGrp="1"/>
          </p:cNvSpPr>
          <p:nvPr>
            <p:ph type="sldNum" idx="12"/>
          </p:nvPr>
        </p:nvSpPr>
        <p:spPr>
          <a:prstGeom prst="rect">
            <a:avLst/>
          </a:prstGeom>
        </p:spPr>
        <p:txBody>
          <a:bodyPr vert="horz" wrap="square" lIns="121900" tIns="121900" rIns="121900" bIns="121900" rtlCol="0" anchor="ctr" anchorCtr="0">
            <a:noAutofit/>
          </a:bodyPr>
          <a:lstStyle/>
          <a:p>
            <a:fld id="{00000000-1234-1234-1234-123412341234}" type="slidenum">
              <a:rPr lang="en"/>
              <a:pPr/>
              <a:t>16</a:t>
            </a:fld>
            <a:endParaRPr lang="en"/>
          </a:p>
        </p:txBody>
      </p:sp>
    </p:spTree>
    <p:extLst>
      <p:ext uri="{BB962C8B-B14F-4D97-AF65-F5344CB8AC3E}">
        <p14:creationId xmlns:p14="http://schemas.microsoft.com/office/powerpoint/2010/main" val="55404749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270"/>
        <p:cNvGrpSpPr/>
        <p:nvPr/>
      </p:nvGrpSpPr>
      <p:grpSpPr>
        <a:xfrm>
          <a:off x="0" y="0"/>
          <a:ext cx="0" cy="0"/>
          <a:chOff x="0" y="0"/>
          <a:chExt cx="0" cy="0"/>
        </a:xfrm>
      </p:grpSpPr>
      <p:sp>
        <p:nvSpPr>
          <p:cNvPr id="271" name="Shape 271"/>
          <p:cNvSpPr txBox="1">
            <a:spLocks noGrp="1"/>
          </p:cNvSpPr>
          <p:nvPr>
            <p:ph type="title"/>
          </p:nvPr>
        </p:nvSpPr>
        <p:spPr>
          <a:xfrm>
            <a:off x="415600" y="361355"/>
            <a:ext cx="11360800" cy="943200"/>
          </a:xfrm>
          <a:prstGeom prst="rect">
            <a:avLst/>
          </a:prstGeom>
        </p:spPr>
        <p:txBody>
          <a:bodyPr vert="horz" wrap="square" lIns="121900" tIns="121900" rIns="121900" bIns="121900" rtlCol="0" anchor="t" anchorCtr="0">
            <a:noAutofit/>
          </a:bodyPr>
          <a:lstStyle/>
          <a:p>
            <a:r>
              <a:rPr lang="en" dirty="0" smtClean="0"/>
              <a:t>Practice Writing Solutions</a:t>
            </a:r>
            <a:endParaRPr lang="en" dirty="0"/>
          </a:p>
        </p:txBody>
      </p:sp>
      <p:sp>
        <p:nvSpPr>
          <p:cNvPr id="272" name="Shape 272"/>
          <p:cNvSpPr txBox="1">
            <a:spLocks noGrp="1"/>
          </p:cNvSpPr>
          <p:nvPr>
            <p:ph type="body" idx="1"/>
          </p:nvPr>
        </p:nvSpPr>
        <p:spPr>
          <a:xfrm>
            <a:off x="415600" y="1247955"/>
            <a:ext cx="9069594" cy="5330266"/>
          </a:xfrm>
          <a:prstGeom prst="rect">
            <a:avLst/>
          </a:prstGeom>
        </p:spPr>
        <p:txBody>
          <a:bodyPr vert="horz" wrap="square" lIns="121900" tIns="121900" rIns="121900" bIns="121900" rtlCol="0" anchor="t" anchorCtr="0">
            <a:noAutofit/>
          </a:bodyPr>
          <a:lstStyle/>
          <a:p>
            <a:r>
              <a:rPr lang="en-US" sz="2400" b="1" dirty="0" smtClean="0">
                <a:solidFill>
                  <a:schemeClr val="accent4">
                    <a:lumMod val="75000"/>
                  </a:schemeClr>
                </a:solidFill>
              </a:rPr>
              <a:t>Assignment:</a:t>
            </a:r>
            <a:r>
              <a:rPr lang="en-US" sz="2400" dirty="0" smtClean="0"/>
              <a:t> Using the Food Distribution UP (Slide #8), </a:t>
            </a:r>
            <a:r>
              <a:rPr lang="en-US" sz="2400" dirty="0">
                <a:solidFill>
                  <a:srgbClr val="FF0000"/>
                </a:solidFill>
              </a:rPr>
              <a:t>write three </a:t>
            </a:r>
            <a:r>
              <a:rPr lang="en-US" sz="2400" dirty="0" smtClean="0">
                <a:solidFill>
                  <a:srgbClr val="FF0000"/>
                </a:solidFill>
              </a:rPr>
              <a:t>solutions of your own</a:t>
            </a:r>
            <a:r>
              <a:rPr lang="en-US" sz="2400" dirty="0" smtClean="0"/>
              <a:t> </a:t>
            </a:r>
            <a:r>
              <a:rPr lang="en-US" sz="2400" dirty="0"/>
              <a:t>that you think </a:t>
            </a:r>
            <a:r>
              <a:rPr lang="en-US" sz="2400" dirty="0" smtClean="0"/>
              <a:t>will solve the UP.</a:t>
            </a:r>
          </a:p>
          <a:p>
            <a:endParaRPr lang="en-US" sz="1200" dirty="0"/>
          </a:p>
          <a:p>
            <a:r>
              <a:rPr lang="en-US" sz="2400" b="1" dirty="0"/>
              <a:t>Example </a:t>
            </a:r>
            <a:r>
              <a:rPr lang="en-US" sz="2400" b="1" dirty="0" smtClean="0"/>
              <a:t>solution 1</a:t>
            </a:r>
            <a:r>
              <a:rPr lang="en-US" sz="2400" dirty="0" smtClean="0"/>
              <a:t>: By diversifying the types of genetically-modified fish eggs, the World Ecology Corporation will increase the diversity of fish reducing the probability of mass extinction of the fish being caught by the Poseidon Corporation. </a:t>
            </a:r>
            <a:endParaRPr lang="en-US" sz="2400" dirty="0"/>
          </a:p>
          <a:p>
            <a:r>
              <a:rPr lang="en-US" sz="2400" b="1" dirty="0"/>
              <a:t>Example </a:t>
            </a:r>
            <a:r>
              <a:rPr lang="en-US" sz="2400" b="1" dirty="0" smtClean="0"/>
              <a:t>solution 2</a:t>
            </a:r>
            <a:r>
              <a:rPr lang="en-US" sz="2400" dirty="0" smtClean="0"/>
              <a:t>: The United World Conservation Corporation will create a world fish gene bank that will be used to create a greater fish gene pool so that many different types of fish will be more likely to survive if there is a global fish pandemic.</a:t>
            </a:r>
            <a:endParaRPr lang="en-US" sz="2400" dirty="0"/>
          </a:p>
        </p:txBody>
      </p:sp>
      <p:sp>
        <p:nvSpPr>
          <p:cNvPr id="273" name="Shape 273"/>
          <p:cNvSpPr txBox="1">
            <a:spLocks noGrp="1"/>
          </p:cNvSpPr>
          <p:nvPr>
            <p:ph type="sldNum" idx="12"/>
          </p:nvPr>
        </p:nvSpPr>
        <p:spPr>
          <a:prstGeom prst="rect">
            <a:avLst/>
          </a:prstGeom>
        </p:spPr>
        <p:txBody>
          <a:bodyPr vert="horz" wrap="square" lIns="121900" tIns="121900" rIns="121900" bIns="121900" rtlCol="0" anchor="ctr" anchorCtr="0">
            <a:noAutofit/>
          </a:bodyPr>
          <a:lstStyle/>
          <a:p>
            <a:fld id="{00000000-1234-1234-1234-123412341234}" type="slidenum">
              <a:rPr lang="en"/>
              <a:pPr/>
              <a:t>17</a:t>
            </a:fld>
            <a:endParaRPr lang="en"/>
          </a:p>
        </p:txBody>
      </p:sp>
    </p:spTree>
    <p:extLst>
      <p:ext uri="{BB962C8B-B14F-4D97-AF65-F5344CB8AC3E}">
        <p14:creationId xmlns:p14="http://schemas.microsoft.com/office/powerpoint/2010/main" val="283653119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277"/>
        <p:cNvGrpSpPr/>
        <p:nvPr/>
      </p:nvGrpSpPr>
      <p:grpSpPr>
        <a:xfrm>
          <a:off x="0" y="0"/>
          <a:ext cx="0" cy="0"/>
          <a:chOff x="0" y="0"/>
          <a:chExt cx="0" cy="0"/>
        </a:xfrm>
      </p:grpSpPr>
      <p:sp>
        <p:nvSpPr>
          <p:cNvPr id="278" name="Shape 278"/>
          <p:cNvSpPr txBox="1">
            <a:spLocks noGrp="1"/>
          </p:cNvSpPr>
          <p:nvPr>
            <p:ph type="title"/>
          </p:nvPr>
        </p:nvSpPr>
        <p:spPr>
          <a:xfrm>
            <a:off x="415600" y="526333"/>
            <a:ext cx="11360800" cy="943200"/>
          </a:xfrm>
          <a:prstGeom prst="rect">
            <a:avLst/>
          </a:prstGeom>
        </p:spPr>
        <p:txBody>
          <a:bodyPr vert="horz" wrap="square" lIns="121900" tIns="121900" rIns="121900" bIns="121900" rtlCol="0" anchor="t" anchorCtr="0">
            <a:noAutofit/>
          </a:bodyPr>
          <a:lstStyle/>
          <a:p>
            <a:pPr>
              <a:lnSpc>
                <a:spcPct val="100000"/>
              </a:lnSpc>
            </a:pPr>
            <a:r>
              <a:rPr lang="en" dirty="0">
                <a:solidFill>
                  <a:schemeClr val="accent2">
                    <a:lumMod val="75000"/>
                  </a:schemeClr>
                </a:solidFill>
              </a:rPr>
              <a:t>Alumni </a:t>
            </a:r>
            <a:r>
              <a:rPr lang="en" dirty="0" smtClean="0">
                <a:solidFill>
                  <a:schemeClr val="accent2">
                    <a:lumMod val="75000"/>
                  </a:schemeClr>
                </a:solidFill>
              </a:rPr>
              <a:t>Affirmation</a:t>
            </a:r>
            <a:endParaRPr lang="en" dirty="0">
              <a:solidFill>
                <a:schemeClr val="accent2">
                  <a:lumMod val="75000"/>
                </a:schemeClr>
              </a:solidFill>
            </a:endParaRPr>
          </a:p>
        </p:txBody>
      </p:sp>
      <p:sp>
        <p:nvSpPr>
          <p:cNvPr id="279" name="Shape 279"/>
          <p:cNvSpPr txBox="1">
            <a:spLocks noGrp="1"/>
          </p:cNvSpPr>
          <p:nvPr>
            <p:ph type="body" idx="1"/>
          </p:nvPr>
        </p:nvSpPr>
        <p:spPr>
          <a:xfrm>
            <a:off x="415600" y="1469533"/>
            <a:ext cx="8977782" cy="5157521"/>
          </a:xfrm>
          <a:prstGeom prst="rect">
            <a:avLst/>
          </a:prstGeom>
        </p:spPr>
        <p:txBody>
          <a:bodyPr vert="horz" wrap="square" lIns="121900" tIns="121900" rIns="121900" bIns="121900" rtlCol="0" anchor="t" anchorCtr="0">
            <a:noAutofit/>
          </a:bodyPr>
          <a:lstStyle/>
          <a:p>
            <a:pPr>
              <a:buNone/>
            </a:pPr>
            <a:r>
              <a:rPr lang="en" sz="2400" dirty="0">
                <a:solidFill>
                  <a:srgbClr val="000000"/>
                </a:solidFill>
              </a:rPr>
              <a:t>Participating in FPS has had and continues to have a profound impact on my education, career, plans for the future, and interpersonal relationships. Most notably, I learned to see undesirable and/or unforeseen circumstances as solvable challenges rather than unsurmountable problems. This mindset has encouraged me to pursue experiences that were outside of my comfort zone and to take on responsibilities that required me to quickly acquire additional skills</a:t>
            </a:r>
            <a:r>
              <a:rPr lang="en" sz="2400" dirty="0" smtClean="0">
                <a:solidFill>
                  <a:srgbClr val="000000"/>
                </a:solidFill>
              </a:rPr>
              <a:t>.</a:t>
            </a:r>
          </a:p>
          <a:p>
            <a:pPr>
              <a:buNone/>
            </a:pPr>
            <a:endParaRPr lang="en" sz="2400" dirty="0">
              <a:solidFill>
                <a:srgbClr val="000000"/>
              </a:solidFill>
            </a:endParaRPr>
          </a:p>
          <a:p>
            <a:pPr>
              <a:buNone/>
            </a:pPr>
            <a:r>
              <a:rPr lang="en" i="1" dirty="0" smtClean="0">
                <a:solidFill>
                  <a:srgbClr val="000000"/>
                </a:solidFill>
              </a:rPr>
              <a:t>	Danielle </a:t>
            </a:r>
            <a:r>
              <a:rPr lang="en" i="1" dirty="0">
                <a:solidFill>
                  <a:srgbClr val="000000"/>
                </a:solidFill>
              </a:rPr>
              <a:t>Breidung</a:t>
            </a:r>
          </a:p>
          <a:p>
            <a:pPr>
              <a:buNone/>
            </a:pPr>
            <a:r>
              <a:rPr lang="en" dirty="0" smtClean="0">
                <a:solidFill>
                  <a:srgbClr val="000000"/>
                </a:solidFill>
              </a:rPr>
              <a:t>	Washington </a:t>
            </a:r>
            <a:r>
              <a:rPr lang="en" dirty="0">
                <a:solidFill>
                  <a:srgbClr val="000000"/>
                </a:solidFill>
              </a:rPr>
              <a:t>and Lee University: Sociology, Anthropology, Poverty and Human Capability Studies</a:t>
            </a:r>
          </a:p>
          <a:p>
            <a:pPr>
              <a:buNone/>
            </a:pPr>
            <a:r>
              <a:rPr lang="en" dirty="0" smtClean="0">
                <a:solidFill>
                  <a:srgbClr val="000000"/>
                </a:solidFill>
              </a:rPr>
              <a:t>	AmeriCorps </a:t>
            </a:r>
            <a:r>
              <a:rPr lang="en" dirty="0">
                <a:solidFill>
                  <a:srgbClr val="000000"/>
                </a:solidFill>
              </a:rPr>
              <a:t>Vista at University of South Carolina, Program Coordinator for 55 VITA volunteers (Volunteer Income Tax Assistance)</a:t>
            </a:r>
          </a:p>
          <a:p>
            <a:pPr>
              <a:buNone/>
            </a:pPr>
            <a:endParaRPr dirty="0"/>
          </a:p>
        </p:txBody>
      </p:sp>
      <p:sp>
        <p:nvSpPr>
          <p:cNvPr id="280" name="Shape 280"/>
          <p:cNvSpPr txBox="1">
            <a:spLocks noGrp="1"/>
          </p:cNvSpPr>
          <p:nvPr>
            <p:ph type="sldNum" idx="12"/>
          </p:nvPr>
        </p:nvSpPr>
        <p:spPr>
          <a:prstGeom prst="rect">
            <a:avLst/>
          </a:prstGeom>
        </p:spPr>
        <p:txBody>
          <a:bodyPr vert="horz" wrap="square" lIns="121900" tIns="121900" rIns="121900" bIns="121900" rtlCol="0" anchor="ctr" anchorCtr="0">
            <a:noAutofit/>
          </a:bodyPr>
          <a:lstStyle/>
          <a:p>
            <a:fld id="{00000000-1234-1234-1234-123412341234}" type="slidenum">
              <a:rPr lang="en"/>
              <a:pPr/>
              <a:t>18</a:t>
            </a:fld>
            <a:endParaRPr lang="en"/>
          </a:p>
        </p:txBody>
      </p:sp>
    </p:spTree>
    <p:extLst>
      <p:ext uri="{BB962C8B-B14F-4D97-AF65-F5344CB8AC3E}">
        <p14:creationId xmlns:p14="http://schemas.microsoft.com/office/powerpoint/2010/main" val="231119621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277"/>
        <p:cNvGrpSpPr/>
        <p:nvPr/>
      </p:nvGrpSpPr>
      <p:grpSpPr>
        <a:xfrm>
          <a:off x="0" y="0"/>
          <a:ext cx="0" cy="0"/>
          <a:chOff x="0" y="0"/>
          <a:chExt cx="0" cy="0"/>
        </a:xfrm>
      </p:grpSpPr>
      <p:sp>
        <p:nvSpPr>
          <p:cNvPr id="278" name="Shape 278"/>
          <p:cNvSpPr txBox="1">
            <a:spLocks noGrp="1"/>
          </p:cNvSpPr>
          <p:nvPr>
            <p:ph type="title"/>
          </p:nvPr>
        </p:nvSpPr>
        <p:spPr>
          <a:xfrm>
            <a:off x="476290" y="1133451"/>
            <a:ext cx="9227165" cy="1132078"/>
          </a:xfrm>
          <a:prstGeom prst="rect">
            <a:avLst/>
          </a:prstGeom>
        </p:spPr>
        <p:txBody>
          <a:bodyPr vert="horz" wrap="square" lIns="121900" tIns="121900" rIns="121900" bIns="121900" rtlCol="0" anchor="t" anchorCtr="0">
            <a:noAutofit/>
          </a:bodyPr>
          <a:lstStyle/>
          <a:p>
            <a:pPr>
              <a:lnSpc>
                <a:spcPct val="100000"/>
              </a:lnSpc>
            </a:pPr>
            <a:r>
              <a:rPr lang="en" dirty="0">
                <a:solidFill>
                  <a:schemeClr val="tx1"/>
                </a:solidFill>
              </a:rPr>
              <a:t>THIS CONCLUDES PART </a:t>
            </a:r>
            <a:r>
              <a:rPr lang="en" dirty="0" smtClean="0">
                <a:solidFill>
                  <a:schemeClr val="tx1"/>
                </a:solidFill>
              </a:rPr>
              <a:t>2 </a:t>
            </a:r>
            <a:r>
              <a:rPr lang="en" dirty="0">
                <a:solidFill>
                  <a:schemeClr val="tx1"/>
                </a:solidFill>
              </a:rPr>
              <a:t>OF THE TRAINING</a:t>
            </a:r>
          </a:p>
        </p:txBody>
      </p:sp>
      <p:sp>
        <p:nvSpPr>
          <p:cNvPr id="279" name="Shape 279"/>
          <p:cNvSpPr txBox="1">
            <a:spLocks noGrp="1"/>
          </p:cNvSpPr>
          <p:nvPr>
            <p:ph type="body" idx="1"/>
          </p:nvPr>
        </p:nvSpPr>
        <p:spPr>
          <a:xfrm>
            <a:off x="1607091" y="2717271"/>
            <a:ext cx="6747200" cy="1793936"/>
          </a:xfrm>
          <a:prstGeom prst="rect">
            <a:avLst/>
          </a:prstGeom>
        </p:spPr>
        <p:txBody>
          <a:bodyPr vert="horz" wrap="square" lIns="121900" tIns="121900" rIns="121900" bIns="121900" rtlCol="0" anchor="t" anchorCtr="0">
            <a:noAutofit/>
          </a:bodyPr>
          <a:lstStyle/>
          <a:p>
            <a:pPr lvl="0">
              <a:buNone/>
            </a:pPr>
            <a:r>
              <a:rPr lang="en" dirty="0" smtClean="0">
                <a:solidFill>
                  <a:schemeClr val="tx1"/>
                </a:solidFill>
              </a:rPr>
              <a:t>If you have questions, please email </a:t>
            </a:r>
            <a:r>
              <a:rPr lang="en" dirty="0" smtClean="0">
                <a:solidFill>
                  <a:srgbClr val="FF0000"/>
                </a:solidFill>
              </a:rPr>
              <a:t>jbuissinkwafps@gmail.com</a:t>
            </a:r>
            <a:endParaRPr lang="en" dirty="0" smtClean="0"/>
          </a:p>
          <a:p>
            <a:pPr lvl="0">
              <a:buNone/>
            </a:pPr>
            <a:endParaRPr lang="en" dirty="0"/>
          </a:p>
          <a:p>
            <a:pPr lvl="0">
              <a:buNone/>
            </a:pPr>
            <a:endParaRPr lang="en" dirty="0"/>
          </a:p>
          <a:p>
            <a:pPr lvl="0">
              <a:buNone/>
            </a:pPr>
            <a:r>
              <a:rPr lang="en" dirty="0"/>
              <a:t>CHECK OUT THE </a:t>
            </a:r>
            <a:r>
              <a:rPr lang="en" dirty="0">
                <a:solidFill>
                  <a:srgbClr val="FF0000"/>
                </a:solidFill>
              </a:rPr>
              <a:t>wafps.org</a:t>
            </a:r>
            <a:r>
              <a:rPr lang="en" dirty="0"/>
              <a:t> WEBSITE FOR MORE INFORMATION</a:t>
            </a:r>
          </a:p>
          <a:p>
            <a:pPr>
              <a:buNone/>
            </a:pPr>
            <a:endParaRPr dirty="0"/>
          </a:p>
        </p:txBody>
      </p:sp>
      <p:sp>
        <p:nvSpPr>
          <p:cNvPr id="280" name="Shape 280"/>
          <p:cNvSpPr txBox="1">
            <a:spLocks noGrp="1"/>
          </p:cNvSpPr>
          <p:nvPr>
            <p:ph type="sldNum" idx="12"/>
          </p:nvPr>
        </p:nvSpPr>
        <p:spPr>
          <a:prstGeom prst="rect">
            <a:avLst/>
          </a:prstGeom>
        </p:spPr>
        <p:txBody>
          <a:bodyPr vert="horz" wrap="square" lIns="121900" tIns="121900" rIns="121900" bIns="121900" rtlCol="0" anchor="ctr" anchorCtr="0">
            <a:noAutofit/>
          </a:bodyPr>
          <a:lstStyle/>
          <a:p>
            <a:fld id="{00000000-1234-1234-1234-123412341234}" type="slidenum">
              <a:rPr lang="en"/>
              <a:pPr/>
              <a:t>19</a:t>
            </a:fld>
            <a:endParaRPr lang="en"/>
          </a:p>
        </p:txBody>
      </p:sp>
    </p:spTree>
    <p:extLst>
      <p:ext uri="{BB962C8B-B14F-4D97-AF65-F5344CB8AC3E}">
        <p14:creationId xmlns:p14="http://schemas.microsoft.com/office/powerpoint/2010/main" val="219679762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Topics for 2020-21</a:t>
            </a:r>
            <a:endParaRPr lang="en-US" dirty="0"/>
          </a:p>
        </p:txBody>
      </p:sp>
      <p:sp>
        <p:nvSpPr>
          <p:cNvPr id="3" name="Content Placeholder 2"/>
          <p:cNvSpPr>
            <a:spLocks noGrp="1"/>
          </p:cNvSpPr>
          <p:nvPr>
            <p:ph idx="1"/>
          </p:nvPr>
        </p:nvSpPr>
        <p:spPr>
          <a:xfrm>
            <a:off x="2737195" y="2133294"/>
            <a:ext cx="7061898" cy="2930026"/>
          </a:xfrm>
        </p:spPr>
        <p:txBody>
          <a:bodyPr>
            <a:normAutofit/>
          </a:bodyPr>
          <a:lstStyle/>
          <a:p>
            <a:r>
              <a:rPr lang="en-US" sz="2400" b="1" dirty="0"/>
              <a:t>Problem #1	</a:t>
            </a:r>
            <a:r>
              <a:rPr lang="en-US" sz="2400" b="1" dirty="0" smtClean="0"/>
              <a:t>Water Supply</a:t>
            </a:r>
            <a:endParaRPr lang="en-US" sz="2400" b="1" dirty="0"/>
          </a:p>
          <a:p>
            <a:r>
              <a:rPr lang="en-US" sz="2400" b="1" dirty="0"/>
              <a:t>Problem #2	</a:t>
            </a:r>
            <a:r>
              <a:rPr lang="en-US" sz="2400" b="1" dirty="0" smtClean="0"/>
              <a:t>Building Green</a:t>
            </a:r>
            <a:endParaRPr lang="en-US" sz="2400" b="1" dirty="0"/>
          </a:p>
          <a:p>
            <a:r>
              <a:rPr lang="en-US" sz="2400" b="1" dirty="0"/>
              <a:t>QP:			</a:t>
            </a:r>
            <a:r>
              <a:rPr lang="en-US" sz="2400" b="1" dirty="0" smtClean="0"/>
              <a:t>Insects</a:t>
            </a:r>
            <a:endParaRPr lang="en-US" sz="2400" b="1" dirty="0"/>
          </a:p>
          <a:p>
            <a:r>
              <a:rPr lang="en-US" sz="2400" b="1" dirty="0"/>
              <a:t>SB			</a:t>
            </a:r>
            <a:r>
              <a:rPr lang="en-US" sz="2400" b="1" dirty="0" smtClean="0"/>
              <a:t>Mining</a:t>
            </a:r>
            <a:endParaRPr lang="en-US" sz="2400" b="1" dirty="0"/>
          </a:p>
          <a:p>
            <a:r>
              <a:rPr lang="en-US" sz="2400" b="1" dirty="0"/>
              <a:t>IC:			Announcement March 1, </a:t>
            </a:r>
            <a:r>
              <a:rPr lang="en-US" sz="2400" b="1" dirty="0" smtClean="0"/>
              <a:t>2022</a:t>
            </a:r>
            <a:endParaRPr lang="en-US" sz="2400" b="1" dirty="0"/>
          </a:p>
          <a:p>
            <a:endParaRPr lang="en-US" dirty="0"/>
          </a:p>
        </p:txBody>
      </p:sp>
      <p:sp>
        <p:nvSpPr>
          <p:cNvPr id="4" name="Slide Number Placeholder 3"/>
          <p:cNvSpPr>
            <a:spLocks noGrp="1"/>
          </p:cNvSpPr>
          <p:nvPr>
            <p:ph type="sldNum" sz="quarter" idx="12"/>
          </p:nvPr>
        </p:nvSpPr>
        <p:spPr>
          <a:xfrm>
            <a:off x="11129147" y="6191487"/>
            <a:ext cx="683339" cy="365125"/>
          </a:xfrm>
        </p:spPr>
        <p:txBody>
          <a:bodyPr/>
          <a:lstStyle/>
          <a:p>
            <a:fld id="{9B977096-7B18-4A4C-A223-8590D1A7F17B}" type="slidenum">
              <a:rPr lang="en-US" smtClean="0"/>
              <a:t>2</a:t>
            </a:fld>
            <a:endParaRPr lang="en-US" dirty="0"/>
          </a:p>
        </p:txBody>
      </p:sp>
      <p:pic>
        <p:nvPicPr>
          <p:cNvPr id="5" name="Picture 4" descr="Free illustration: &lt;strong&gt;Competition&lt;/strong&gt;, Race, &lt;strong&gt;Sport&lt;/strong&gt;, Run - Free Image on Pixabay - 101977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20662" y="2386085"/>
            <a:ext cx="2345368" cy="2345368"/>
          </a:xfrm>
          <a:prstGeom prst="rect">
            <a:avLst/>
          </a:prstGeom>
        </p:spPr>
      </p:pic>
    </p:spTree>
    <p:extLst>
      <p:ext uri="{BB962C8B-B14F-4D97-AF65-F5344CB8AC3E}">
        <p14:creationId xmlns:p14="http://schemas.microsoft.com/office/powerpoint/2010/main" val="353908935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79"/>
        <p:cNvGrpSpPr/>
        <p:nvPr/>
      </p:nvGrpSpPr>
      <p:grpSpPr>
        <a:xfrm>
          <a:off x="0" y="0"/>
          <a:ext cx="0" cy="0"/>
          <a:chOff x="0" y="0"/>
          <a:chExt cx="0" cy="0"/>
        </a:xfrm>
      </p:grpSpPr>
      <p:pic>
        <p:nvPicPr>
          <p:cNvPr id="182" name="Shape 182"/>
          <p:cNvPicPr preferRelativeResize="0"/>
          <p:nvPr/>
        </p:nvPicPr>
        <p:blipFill>
          <a:blip r:embed="rId3">
            <a:alphaModFix/>
          </a:blip>
          <a:stretch>
            <a:fillRect/>
          </a:stretch>
        </p:blipFill>
        <p:spPr>
          <a:xfrm>
            <a:off x="2511188" y="2201119"/>
            <a:ext cx="7165075" cy="3025973"/>
          </a:xfrm>
          <a:prstGeom prst="rect">
            <a:avLst/>
          </a:prstGeom>
          <a:noFill/>
          <a:ln>
            <a:noFill/>
          </a:ln>
        </p:spPr>
      </p:pic>
      <p:sp>
        <p:nvSpPr>
          <p:cNvPr id="180" name="Shape 180"/>
          <p:cNvSpPr txBox="1">
            <a:spLocks noGrp="1"/>
          </p:cNvSpPr>
          <p:nvPr>
            <p:ph type="title"/>
          </p:nvPr>
        </p:nvSpPr>
        <p:spPr>
          <a:prstGeom prst="rect">
            <a:avLst/>
          </a:prstGeom>
        </p:spPr>
        <p:txBody>
          <a:bodyPr vert="horz" wrap="square" lIns="121900" tIns="121900" rIns="121900" bIns="121900" rtlCol="0" anchor="ctr" anchorCtr="0">
            <a:noAutofit/>
          </a:bodyPr>
          <a:lstStyle/>
          <a:p>
            <a:r>
              <a:rPr lang="en" dirty="0" smtClean="0"/>
              <a:t>Step 2: The Underlying </a:t>
            </a:r>
            <a:r>
              <a:rPr lang="en" dirty="0"/>
              <a:t>Problem (UP)</a:t>
            </a:r>
          </a:p>
        </p:txBody>
      </p:sp>
      <p:sp>
        <p:nvSpPr>
          <p:cNvPr id="181" name="Shape 181"/>
          <p:cNvSpPr txBox="1">
            <a:spLocks noGrp="1"/>
          </p:cNvSpPr>
          <p:nvPr>
            <p:ph type="sldNum" idx="12"/>
          </p:nvPr>
        </p:nvSpPr>
        <p:spPr>
          <a:prstGeom prst="rect">
            <a:avLst/>
          </a:prstGeom>
        </p:spPr>
        <p:txBody>
          <a:bodyPr vert="horz" wrap="square" lIns="121900" tIns="121900" rIns="121900" bIns="121900" rtlCol="0" anchor="ctr" anchorCtr="0">
            <a:noAutofit/>
          </a:bodyPr>
          <a:lstStyle/>
          <a:p>
            <a:fld id="{00000000-1234-1234-1234-123412341234}" type="slidenum">
              <a:rPr lang="en"/>
              <a:pPr/>
              <a:t>3</a:t>
            </a:fld>
            <a:endParaRPr lang="en" dirty="0"/>
          </a:p>
        </p:txBody>
      </p:sp>
    </p:spTree>
    <p:extLst>
      <p:ext uri="{BB962C8B-B14F-4D97-AF65-F5344CB8AC3E}">
        <p14:creationId xmlns:p14="http://schemas.microsoft.com/office/powerpoint/2010/main" val="200105335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86"/>
        <p:cNvGrpSpPr/>
        <p:nvPr/>
      </p:nvGrpSpPr>
      <p:grpSpPr>
        <a:xfrm>
          <a:off x="0" y="0"/>
          <a:ext cx="0" cy="0"/>
          <a:chOff x="0" y="0"/>
          <a:chExt cx="0" cy="0"/>
        </a:xfrm>
      </p:grpSpPr>
      <p:sp>
        <p:nvSpPr>
          <p:cNvPr id="187" name="Shape 187"/>
          <p:cNvSpPr txBox="1">
            <a:spLocks noGrp="1"/>
          </p:cNvSpPr>
          <p:nvPr>
            <p:ph type="title"/>
          </p:nvPr>
        </p:nvSpPr>
        <p:spPr>
          <a:xfrm>
            <a:off x="415600" y="560901"/>
            <a:ext cx="11360800" cy="943200"/>
          </a:xfrm>
          <a:prstGeom prst="rect">
            <a:avLst/>
          </a:prstGeom>
        </p:spPr>
        <p:txBody>
          <a:bodyPr vert="horz" wrap="square" lIns="121900" tIns="121900" rIns="121900" bIns="121900" rtlCol="0" anchor="t" anchorCtr="0">
            <a:noAutofit/>
          </a:bodyPr>
          <a:lstStyle/>
          <a:p>
            <a:r>
              <a:rPr lang="en" dirty="0"/>
              <a:t>Underlying Problem (also known as the UP)</a:t>
            </a:r>
          </a:p>
        </p:txBody>
      </p:sp>
      <p:sp>
        <p:nvSpPr>
          <p:cNvPr id="188" name="Shape 188"/>
          <p:cNvSpPr txBox="1">
            <a:spLocks noGrp="1"/>
          </p:cNvSpPr>
          <p:nvPr>
            <p:ph type="body" idx="1"/>
          </p:nvPr>
        </p:nvSpPr>
        <p:spPr>
          <a:xfrm>
            <a:off x="1016103" y="1671221"/>
            <a:ext cx="8632866" cy="4808800"/>
          </a:xfrm>
          <a:prstGeom prst="rect">
            <a:avLst/>
          </a:prstGeom>
        </p:spPr>
        <p:txBody>
          <a:bodyPr vert="horz" wrap="square" lIns="121900" tIns="121900" rIns="121900" bIns="121900" rtlCol="0" anchor="t" anchorCtr="0">
            <a:noAutofit/>
          </a:bodyPr>
          <a:lstStyle/>
          <a:p>
            <a:pPr>
              <a:buNone/>
            </a:pPr>
            <a:r>
              <a:rPr lang="en" sz="2400" dirty="0"/>
              <a:t>A UP is stated as one question containing four basic </a:t>
            </a:r>
            <a:r>
              <a:rPr lang="en" sz="2400" dirty="0" smtClean="0"/>
              <a:t>components</a:t>
            </a:r>
          </a:p>
          <a:p>
            <a:pPr>
              <a:buNone/>
            </a:pPr>
            <a:endParaRPr lang="en" sz="2400" dirty="0"/>
          </a:p>
          <a:p>
            <a:pPr marL="609585" indent="-304792"/>
            <a:r>
              <a:rPr lang="en" sz="2400" dirty="0"/>
              <a:t>The condition phrase</a:t>
            </a:r>
          </a:p>
          <a:p>
            <a:pPr marL="609585" indent="-304792"/>
            <a:r>
              <a:rPr lang="en" sz="2400" dirty="0"/>
              <a:t>The stem + KVP</a:t>
            </a:r>
          </a:p>
          <a:p>
            <a:pPr marL="609585" indent="-304792"/>
            <a:r>
              <a:rPr lang="en" sz="2400" dirty="0"/>
              <a:t>The purpose</a:t>
            </a:r>
          </a:p>
          <a:p>
            <a:pPr marL="609585" indent="-304792"/>
            <a:r>
              <a:rPr lang="en" sz="2400" dirty="0"/>
              <a:t>The future scene </a:t>
            </a:r>
            <a:r>
              <a:rPr lang="en" sz="2400" dirty="0" smtClean="0"/>
              <a:t>parameters</a:t>
            </a:r>
          </a:p>
          <a:p>
            <a:pPr marL="609585" indent="-304792"/>
            <a:endParaRPr lang="en" sz="2400" dirty="0"/>
          </a:p>
          <a:p>
            <a:pPr>
              <a:buNone/>
            </a:pPr>
            <a:r>
              <a:rPr lang="en" sz="2400" dirty="0" smtClean="0"/>
              <a:t>The completeness </a:t>
            </a:r>
            <a:r>
              <a:rPr lang="en" sz="2400" dirty="0"/>
              <a:t>scores simply determines if “all the parts are there.”</a:t>
            </a:r>
          </a:p>
        </p:txBody>
      </p:sp>
      <p:sp>
        <p:nvSpPr>
          <p:cNvPr id="189" name="Shape 189"/>
          <p:cNvSpPr txBox="1">
            <a:spLocks noGrp="1"/>
          </p:cNvSpPr>
          <p:nvPr>
            <p:ph type="sldNum" idx="12"/>
          </p:nvPr>
        </p:nvSpPr>
        <p:spPr>
          <a:prstGeom prst="rect">
            <a:avLst/>
          </a:prstGeom>
        </p:spPr>
        <p:txBody>
          <a:bodyPr vert="horz" wrap="square" lIns="121900" tIns="121900" rIns="121900" bIns="121900" rtlCol="0" anchor="ctr" anchorCtr="0">
            <a:noAutofit/>
          </a:bodyPr>
          <a:lstStyle/>
          <a:p>
            <a:fld id="{00000000-1234-1234-1234-123412341234}" type="slidenum">
              <a:rPr lang="en"/>
              <a:pPr/>
              <a:t>4</a:t>
            </a:fld>
            <a:endParaRPr lang="en"/>
          </a:p>
        </p:txBody>
      </p:sp>
    </p:spTree>
    <p:extLst>
      <p:ext uri="{BB962C8B-B14F-4D97-AF65-F5344CB8AC3E}">
        <p14:creationId xmlns:p14="http://schemas.microsoft.com/office/powerpoint/2010/main" val="324823946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93"/>
        <p:cNvGrpSpPr/>
        <p:nvPr/>
      </p:nvGrpSpPr>
      <p:grpSpPr>
        <a:xfrm>
          <a:off x="0" y="0"/>
          <a:ext cx="0" cy="0"/>
          <a:chOff x="0" y="0"/>
          <a:chExt cx="0" cy="0"/>
        </a:xfrm>
      </p:grpSpPr>
      <p:sp>
        <p:nvSpPr>
          <p:cNvPr id="194" name="Shape 194"/>
          <p:cNvSpPr txBox="1">
            <a:spLocks noGrp="1"/>
          </p:cNvSpPr>
          <p:nvPr>
            <p:ph type="title"/>
          </p:nvPr>
        </p:nvSpPr>
        <p:spPr>
          <a:prstGeom prst="rect">
            <a:avLst/>
          </a:prstGeom>
        </p:spPr>
        <p:txBody>
          <a:bodyPr vert="horz" wrap="square" lIns="121900" tIns="121900" rIns="121900" bIns="121900" rtlCol="0" anchor="t" anchorCtr="0">
            <a:noAutofit/>
          </a:bodyPr>
          <a:lstStyle/>
          <a:p>
            <a:r>
              <a:rPr lang="en"/>
              <a:t>Underlying Problem</a:t>
            </a:r>
          </a:p>
        </p:txBody>
      </p:sp>
      <p:sp>
        <p:nvSpPr>
          <p:cNvPr id="195" name="Shape 195"/>
          <p:cNvSpPr txBox="1">
            <a:spLocks noGrp="1"/>
          </p:cNvSpPr>
          <p:nvPr>
            <p:ph type="body" idx="1"/>
          </p:nvPr>
        </p:nvSpPr>
        <p:spPr>
          <a:xfrm>
            <a:off x="1330000" y="1883489"/>
            <a:ext cx="7732113" cy="2333669"/>
          </a:xfrm>
          <a:prstGeom prst="rect">
            <a:avLst/>
          </a:prstGeom>
        </p:spPr>
        <p:txBody>
          <a:bodyPr vert="horz" wrap="square" lIns="121900" tIns="121900" rIns="121900" bIns="121900" rtlCol="0" anchor="t" anchorCtr="0">
            <a:noAutofit/>
          </a:bodyPr>
          <a:lstStyle/>
          <a:p>
            <a:pPr>
              <a:buNone/>
            </a:pPr>
            <a:r>
              <a:rPr lang="en" sz="2400" b="1" dirty="0"/>
              <a:t>Condition </a:t>
            </a:r>
            <a:r>
              <a:rPr lang="en" sz="2400" b="1" dirty="0" smtClean="0"/>
              <a:t>Phrase</a:t>
            </a:r>
          </a:p>
          <a:p>
            <a:pPr>
              <a:buNone/>
            </a:pPr>
            <a:endParaRPr lang="en" sz="2400" dirty="0" smtClean="0"/>
          </a:p>
          <a:p>
            <a:pPr marL="380990" indent="-380990"/>
            <a:r>
              <a:rPr lang="en" sz="2400" dirty="0" smtClean="0"/>
              <a:t>It is taken directly from Future Scene</a:t>
            </a:r>
          </a:p>
          <a:p>
            <a:pPr marL="380990" indent="-380990"/>
            <a:r>
              <a:rPr lang="en" sz="2400" dirty="0" smtClean="0"/>
              <a:t>It provides a reason or a cause</a:t>
            </a:r>
          </a:p>
          <a:p>
            <a:pPr marL="380990" indent="-380990"/>
            <a:r>
              <a:rPr lang="en" sz="2400" dirty="0" smtClean="0"/>
              <a:t>The condition phrase </a:t>
            </a:r>
            <a:r>
              <a:rPr lang="en" sz="2400" dirty="0"/>
              <a:t>usually begin with “Because</a:t>
            </a:r>
            <a:r>
              <a:rPr lang="en" sz="2400" dirty="0" smtClean="0"/>
              <a:t>”</a:t>
            </a:r>
            <a:endParaRPr lang="en" sz="2400" dirty="0"/>
          </a:p>
        </p:txBody>
      </p:sp>
      <p:sp>
        <p:nvSpPr>
          <p:cNvPr id="196" name="Shape 196"/>
          <p:cNvSpPr txBox="1">
            <a:spLocks noGrp="1"/>
          </p:cNvSpPr>
          <p:nvPr>
            <p:ph type="sldNum" idx="12"/>
          </p:nvPr>
        </p:nvSpPr>
        <p:spPr>
          <a:prstGeom prst="rect">
            <a:avLst/>
          </a:prstGeom>
        </p:spPr>
        <p:txBody>
          <a:bodyPr vert="horz" wrap="square" lIns="121900" tIns="121900" rIns="121900" bIns="121900" rtlCol="0" anchor="ctr" anchorCtr="0">
            <a:noAutofit/>
          </a:bodyPr>
          <a:lstStyle/>
          <a:p>
            <a:fld id="{00000000-1234-1234-1234-123412341234}" type="slidenum">
              <a:rPr lang="en"/>
              <a:pPr/>
              <a:t>5</a:t>
            </a:fld>
            <a:endParaRPr lang="en"/>
          </a:p>
        </p:txBody>
      </p:sp>
    </p:spTree>
    <p:extLst>
      <p:ext uri="{BB962C8B-B14F-4D97-AF65-F5344CB8AC3E}">
        <p14:creationId xmlns:p14="http://schemas.microsoft.com/office/powerpoint/2010/main" val="102260775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200"/>
        <p:cNvGrpSpPr/>
        <p:nvPr/>
      </p:nvGrpSpPr>
      <p:grpSpPr>
        <a:xfrm>
          <a:off x="0" y="0"/>
          <a:ext cx="0" cy="0"/>
          <a:chOff x="0" y="0"/>
          <a:chExt cx="0" cy="0"/>
        </a:xfrm>
      </p:grpSpPr>
      <p:sp>
        <p:nvSpPr>
          <p:cNvPr id="201" name="Shape 201"/>
          <p:cNvSpPr txBox="1">
            <a:spLocks noGrp="1"/>
          </p:cNvSpPr>
          <p:nvPr>
            <p:ph type="title"/>
          </p:nvPr>
        </p:nvSpPr>
        <p:spPr>
          <a:prstGeom prst="rect">
            <a:avLst/>
          </a:prstGeom>
        </p:spPr>
        <p:txBody>
          <a:bodyPr vert="horz" wrap="square" lIns="121900" tIns="121900" rIns="121900" bIns="121900" rtlCol="0" anchor="t" anchorCtr="0">
            <a:noAutofit/>
          </a:bodyPr>
          <a:lstStyle/>
          <a:p>
            <a:r>
              <a:rPr lang="en" dirty="0"/>
              <a:t>Underlying Problem</a:t>
            </a:r>
          </a:p>
        </p:txBody>
      </p:sp>
      <p:sp>
        <p:nvSpPr>
          <p:cNvPr id="202" name="Shape 202"/>
          <p:cNvSpPr txBox="1">
            <a:spLocks noGrp="1"/>
          </p:cNvSpPr>
          <p:nvPr>
            <p:ph type="body" idx="1"/>
          </p:nvPr>
        </p:nvSpPr>
        <p:spPr>
          <a:xfrm>
            <a:off x="1862263" y="1743025"/>
            <a:ext cx="7486454" cy="2542371"/>
          </a:xfrm>
          <a:prstGeom prst="rect">
            <a:avLst/>
          </a:prstGeom>
        </p:spPr>
        <p:txBody>
          <a:bodyPr vert="horz" wrap="square" lIns="121900" tIns="121900" rIns="121900" bIns="121900" rtlCol="0" anchor="t" anchorCtr="0">
            <a:noAutofit/>
          </a:bodyPr>
          <a:lstStyle/>
          <a:p>
            <a:pPr>
              <a:buNone/>
            </a:pPr>
            <a:r>
              <a:rPr lang="en" sz="2400" b="1" dirty="0"/>
              <a:t>Stem + Key Verb </a:t>
            </a:r>
            <a:r>
              <a:rPr lang="en" sz="2400" b="1" dirty="0" smtClean="0"/>
              <a:t>Phrase</a:t>
            </a:r>
          </a:p>
          <a:p>
            <a:pPr>
              <a:buNone/>
            </a:pPr>
            <a:endParaRPr lang="en" sz="2400" dirty="0"/>
          </a:p>
          <a:p>
            <a:pPr marL="380990" indent="-380990"/>
            <a:r>
              <a:rPr lang="en" sz="2400" dirty="0" smtClean="0"/>
              <a:t>“</a:t>
            </a:r>
            <a:r>
              <a:rPr lang="en" sz="2400" i="1" dirty="0"/>
              <a:t>How might we</a:t>
            </a:r>
            <a:r>
              <a:rPr lang="en" sz="2400" dirty="0"/>
              <a:t> “ or “</a:t>
            </a:r>
            <a:r>
              <a:rPr lang="en" sz="2400" i="1" dirty="0"/>
              <a:t>In what ways might we</a:t>
            </a:r>
            <a:r>
              <a:rPr lang="en" sz="2400" dirty="0" smtClean="0"/>
              <a:t>”</a:t>
            </a:r>
            <a:endParaRPr lang="en" sz="2400" dirty="0"/>
          </a:p>
          <a:p>
            <a:pPr marL="380990" indent="-380990"/>
            <a:r>
              <a:rPr lang="en" sz="2400" dirty="0" smtClean="0"/>
              <a:t>One action </a:t>
            </a:r>
            <a:r>
              <a:rPr lang="en" sz="2400" dirty="0"/>
              <a:t>verb </a:t>
            </a:r>
            <a:r>
              <a:rPr lang="en" sz="2400" dirty="0" smtClean="0"/>
              <a:t>or phrase </a:t>
            </a:r>
          </a:p>
          <a:p>
            <a:pPr marL="380990" indent="-380990"/>
            <a:r>
              <a:rPr lang="en" sz="2400" dirty="0" smtClean="0"/>
              <a:t>All the solutions are derived from the KVP</a:t>
            </a:r>
            <a:endParaRPr lang="en" sz="2400" dirty="0"/>
          </a:p>
          <a:p>
            <a:pPr marL="380990" indent="-380990"/>
            <a:r>
              <a:rPr lang="en" sz="2400" dirty="0" smtClean="0"/>
              <a:t>The KVP needs to be relevant to the Future Scene</a:t>
            </a:r>
            <a:endParaRPr lang="en" sz="2400" dirty="0"/>
          </a:p>
          <a:p>
            <a:pPr>
              <a:buNone/>
            </a:pPr>
            <a:endParaRPr dirty="0"/>
          </a:p>
          <a:p>
            <a:pPr>
              <a:buNone/>
            </a:pPr>
            <a:endParaRPr dirty="0"/>
          </a:p>
        </p:txBody>
      </p:sp>
      <p:sp>
        <p:nvSpPr>
          <p:cNvPr id="203" name="Shape 203"/>
          <p:cNvSpPr txBox="1">
            <a:spLocks noGrp="1"/>
          </p:cNvSpPr>
          <p:nvPr>
            <p:ph type="sldNum" idx="12"/>
          </p:nvPr>
        </p:nvSpPr>
        <p:spPr>
          <a:prstGeom prst="rect">
            <a:avLst/>
          </a:prstGeom>
        </p:spPr>
        <p:txBody>
          <a:bodyPr vert="horz" wrap="square" lIns="121900" tIns="121900" rIns="121900" bIns="121900" rtlCol="0" anchor="ctr" anchorCtr="0">
            <a:noAutofit/>
          </a:bodyPr>
          <a:lstStyle/>
          <a:p>
            <a:fld id="{00000000-1234-1234-1234-123412341234}" type="slidenum">
              <a:rPr lang="en"/>
              <a:pPr/>
              <a:t>6</a:t>
            </a:fld>
            <a:endParaRPr lang="en"/>
          </a:p>
        </p:txBody>
      </p:sp>
    </p:spTree>
    <p:extLst>
      <p:ext uri="{BB962C8B-B14F-4D97-AF65-F5344CB8AC3E}">
        <p14:creationId xmlns:p14="http://schemas.microsoft.com/office/powerpoint/2010/main" val="120789971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207"/>
        <p:cNvGrpSpPr/>
        <p:nvPr/>
      </p:nvGrpSpPr>
      <p:grpSpPr>
        <a:xfrm>
          <a:off x="0" y="0"/>
          <a:ext cx="0" cy="0"/>
          <a:chOff x="0" y="0"/>
          <a:chExt cx="0" cy="0"/>
        </a:xfrm>
      </p:grpSpPr>
      <p:sp>
        <p:nvSpPr>
          <p:cNvPr id="208" name="Shape 208"/>
          <p:cNvSpPr txBox="1">
            <a:spLocks noGrp="1"/>
          </p:cNvSpPr>
          <p:nvPr>
            <p:ph type="title"/>
          </p:nvPr>
        </p:nvSpPr>
        <p:spPr>
          <a:prstGeom prst="rect">
            <a:avLst/>
          </a:prstGeom>
        </p:spPr>
        <p:txBody>
          <a:bodyPr vert="horz" wrap="square" lIns="121900" tIns="121900" rIns="121900" bIns="121900" rtlCol="0" anchor="t" anchorCtr="0">
            <a:noAutofit/>
          </a:bodyPr>
          <a:lstStyle/>
          <a:p>
            <a:r>
              <a:rPr lang="en"/>
              <a:t>Underlying Problem</a:t>
            </a:r>
          </a:p>
        </p:txBody>
      </p:sp>
      <p:sp>
        <p:nvSpPr>
          <p:cNvPr id="209" name="Shape 209"/>
          <p:cNvSpPr txBox="1">
            <a:spLocks noGrp="1"/>
          </p:cNvSpPr>
          <p:nvPr>
            <p:ph type="body" idx="1"/>
          </p:nvPr>
        </p:nvSpPr>
        <p:spPr>
          <a:xfrm>
            <a:off x="2066979" y="2097868"/>
            <a:ext cx="7677522" cy="2173882"/>
          </a:xfrm>
          <a:prstGeom prst="rect">
            <a:avLst/>
          </a:prstGeom>
        </p:spPr>
        <p:txBody>
          <a:bodyPr vert="horz" wrap="square" lIns="121900" tIns="121900" rIns="121900" bIns="121900" rtlCol="0" anchor="t" anchorCtr="0">
            <a:noAutofit/>
          </a:bodyPr>
          <a:lstStyle/>
          <a:p>
            <a:pPr>
              <a:buNone/>
            </a:pPr>
            <a:r>
              <a:rPr lang="en" sz="2400" b="1" dirty="0" smtClean="0"/>
              <a:t>Purpose</a:t>
            </a:r>
          </a:p>
          <a:p>
            <a:pPr>
              <a:buNone/>
            </a:pPr>
            <a:endParaRPr lang="en" sz="2400" dirty="0"/>
          </a:p>
          <a:p>
            <a:pPr marL="380990" indent="-380990"/>
            <a:r>
              <a:rPr lang="en" sz="2400" dirty="0" smtClean="0"/>
              <a:t>Reason</a:t>
            </a:r>
          </a:p>
          <a:p>
            <a:pPr marL="380990" indent="-380990"/>
            <a:r>
              <a:rPr lang="en" sz="2400" dirty="0" smtClean="0"/>
              <a:t>Most </a:t>
            </a:r>
            <a:r>
              <a:rPr lang="en" sz="2400" dirty="0"/>
              <a:t>purposes </a:t>
            </a:r>
            <a:r>
              <a:rPr lang="en" sz="2400" dirty="0" smtClean="0"/>
              <a:t>start with </a:t>
            </a:r>
            <a:r>
              <a:rPr lang="en" sz="2400" dirty="0"/>
              <a:t>the words “so that </a:t>
            </a:r>
            <a:r>
              <a:rPr lang="en" sz="2400" dirty="0" smtClean="0"/>
              <a:t>...”</a:t>
            </a:r>
            <a:endParaRPr lang="en" sz="2400" dirty="0"/>
          </a:p>
        </p:txBody>
      </p:sp>
      <p:sp>
        <p:nvSpPr>
          <p:cNvPr id="210" name="Shape 210"/>
          <p:cNvSpPr txBox="1">
            <a:spLocks noGrp="1"/>
          </p:cNvSpPr>
          <p:nvPr>
            <p:ph type="sldNum" idx="12"/>
          </p:nvPr>
        </p:nvSpPr>
        <p:spPr>
          <a:prstGeom prst="rect">
            <a:avLst/>
          </a:prstGeom>
        </p:spPr>
        <p:txBody>
          <a:bodyPr vert="horz" wrap="square" lIns="121900" tIns="121900" rIns="121900" bIns="121900" rtlCol="0" anchor="ctr" anchorCtr="0">
            <a:noAutofit/>
          </a:bodyPr>
          <a:lstStyle/>
          <a:p>
            <a:fld id="{00000000-1234-1234-1234-123412341234}" type="slidenum">
              <a:rPr lang="en"/>
              <a:pPr/>
              <a:t>7</a:t>
            </a:fld>
            <a:endParaRPr lang="en"/>
          </a:p>
        </p:txBody>
      </p:sp>
    </p:spTree>
    <p:extLst>
      <p:ext uri="{BB962C8B-B14F-4D97-AF65-F5344CB8AC3E}">
        <p14:creationId xmlns:p14="http://schemas.microsoft.com/office/powerpoint/2010/main" val="49484549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214"/>
        <p:cNvGrpSpPr/>
        <p:nvPr/>
      </p:nvGrpSpPr>
      <p:grpSpPr>
        <a:xfrm>
          <a:off x="0" y="0"/>
          <a:ext cx="0" cy="0"/>
          <a:chOff x="0" y="0"/>
          <a:chExt cx="0" cy="0"/>
        </a:xfrm>
      </p:grpSpPr>
      <p:sp>
        <p:nvSpPr>
          <p:cNvPr id="215" name="Shape 215"/>
          <p:cNvSpPr txBox="1">
            <a:spLocks noGrp="1"/>
          </p:cNvSpPr>
          <p:nvPr>
            <p:ph type="title"/>
          </p:nvPr>
        </p:nvSpPr>
        <p:spPr>
          <a:prstGeom prst="rect">
            <a:avLst/>
          </a:prstGeom>
        </p:spPr>
        <p:txBody>
          <a:bodyPr vert="horz" wrap="square" lIns="121900" tIns="121900" rIns="121900" bIns="121900" rtlCol="0" anchor="t" anchorCtr="0">
            <a:noAutofit/>
          </a:bodyPr>
          <a:lstStyle/>
          <a:p>
            <a:r>
              <a:rPr lang="en"/>
              <a:t>Underlying Problem</a:t>
            </a:r>
          </a:p>
        </p:txBody>
      </p:sp>
      <p:sp>
        <p:nvSpPr>
          <p:cNvPr id="216" name="Shape 216"/>
          <p:cNvSpPr txBox="1">
            <a:spLocks noGrp="1"/>
          </p:cNvSpPr>
          <p:nvPr>
            <p:ph type="body" idx="1"/>
          </p:nvPr>
        </p:nvSpPr>
        <p:spPr>
          <a:xfrm>
            <a:off x="1957796" y="1893148"/>
            <a:ext cx="7882240" cy="2883567"/>
          </a:xfrm>
          <a:prstGeom prst="rect">
            <a:avLst/>
          </a:prstGeom>
        </p:spPr>
        <p:txBody>
          <a:bodyPr vert="horz" wrap="square" lIns="121900" tIns="121900" rIns="121900" bIns="121900" rtlCol="0" anchor="t" anchorCtr="0">
            <a:noAutofit/>
          </a:bodyPr>
          <a:lstStyle/>
          <a:p>
            <a:pPr>
              <a:buNone/>
            </a:pPr>
            <a:r>
              <a:rPr lang="en" sz="2400" b="1" dirty="0" smtClean="0"/>
              <a:t>The UP must contain all three Future </a:t>
            </a:r>
            <a:r>
              <a:rPr lang="en" sz="2400" b="1" dirty="0"/>
              <a:t>Scene </a:t>
            </a:r>
            <a:r>
              <a:rPr lang="en" sz="2400" b="1" dirty="0" smtClean="0"/>
              <a:t>Parameters</a:t>
            </a:r>
          </a:p>
          <a:p>
            <a:pPr>
              <a:buNone/>
            </a:pPr>
            <a:endParaRPr lang="en" sz="2400" dirty="0"/>
          </a:p>
          <a:p>
            <a:pPr marL="1181090" lvl="2" indent="-380990"/>
            <a:r>
              <a:rPr lang="en" sz="2400" dirty="0" smtClean="0"/>
              <a:t>Topic </a:t>
            </a:r>
            <a:r>
              <a:rPr lang="en" sz="1800" dirty="0" smtClean="0"/>
              <a:t>(Food Distribution)</a:t>
            </a:r>
          </a:p>
          <a:p>
            <a:pPr marL="1181090" lvl="2" indent="-380990"/>
            <a:r>
              <a:rPr lang="en" sz="2400" dirty="0" smtClean="0"/>
              <a:t>Time </a:t>
            </a:r>
            <a:r>
              <a:rPr lang="en" sz="1800" dirty="0"/>
              <a:t>(2065)</a:t>
            </a:r>
          </a:p>
          <a:p>
            <a:pPr marL="1181090" lvl="2" indent="-380990"/>
            <a:r>
              <a:rPr lang="en" sz="2400" dirty="0" smtClean="0"/>
              <a:t>Place </a:t>
            </a:r>
            <a:r>
              <a:rPr lang="en" sz="1800" dirty="0" smtClean="0"/>
              <a:t>(coastlines of Africa and South America or the World)</a:t>
            </a:r>
            <a:endParaRPr lang="en" sz="2400" dirty="0" smtClean="0"/>
          </a:p>
        </p:txBody>
      </p:sp>
      <p:sp>
        <p:nvSpPr>
          <p:cNvPr id="217" name="Shape 217"/>
          <p:cNvSpPr txBox="1">
            <a:spLocks noGrp="1"/>
          </p:cNvSpPr>
          <p:nvPr>
            <p:ph type="sldNum" idx="12"/>
          </p:nvPr>
        </p:nvSpPr>
        <p:spPr>
          <a:prstGeom prst="rect">
            <a:avLst/>
          </a:prstGeom>
        </p:spPr>
        <p:txBody>
          <a:bodyPr vert="horz" wrap="square" lIns="121900" tIns="121900" rIns="121900" bIns="121900" rtlCol="0" anchor="ctr" anchorCtr="0">
            <a:noAutofit/>
          </a:bodyPr>
          <a:lstStyle/>
          <a:p>
            <a:fld id="{00000000-1234-1234-1234-123412341234}" type="slidenum">
              <a:rPr lang="en"/>
              <a:pPr/>
              <a:t>8</a:t>
            </a:fld>
            <a:endParaRPr lang="en"/>
          </a:p>
        </p:txBody>
      </p:sp>
    </p:spTree>
    <p:extLst>
      <p:ext uri="{BB962C8B-B14F-4D97-AF65-F5344CB8AC3E}">
        <p14:creationId xmlns:p14="http://schemas.microsoft.com/office/powerpoint/2010/main" val="236983909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221"/>
        <p:cNvGrpSpPr/>
        <p:nvPr/>
      </p:nvGrpSpPr>
      <p:grpSpPr>
        <a:xfrm>
          <a:off x="0" y="0"/>
          <a:ext cx="0" cy="0"/>
          <a:chOff x="0" y="0"/>
          <a:chExt cx="0" cy="0"/>
        </a:xfrm>
      </p:grpSpPr>
      <p:sp>
        <p:nvSpPr>
          <p:cNvPr id="222" name="Shape 222"/>
          <p:cNvSpPr txBox="1">
            <a:spLocks noGrp="1"/>
          </p:cNvSpPr>
          <p:nvPr>
            <p:ph type="title"/>
          </p:nvPr>
        </p:nvSpPr>
        <p:spPr>
          <a:xfrm>
            <a:off x="415600" y="593367"/>
            <a:ext cx="6667588" cy="943200"/>
          </a:xfrm>
          <a:prstGeom prst="rect">
            <a:avLst/>
          </a:prstGeom>
        </p:spPr>
        <p:txBody>
          <a:bodyPr vert="horz" wrap="square" lIns="121900" tIns="121900" rIns="121900" bIns="121900" rtlCol="0" anchor="t" anchorCtr="0">
            <a:noAutofit/>
          </a:bodyPr>
          <a:lstStyle/>
          <a:p>
            <a:r>
              <a:rPr lang="en" dirty="0"/>
              <a:t>Underlying Problem</a:t>
            </a:r>
          </a:p>
        </p:txBody>
      </p:sp>
      <p:sp>
        <p:nvSpPr>
          <p:cNvPr id="223" name="Shape 223"/>
          <p:cNvSpPr txBox="1">
            <a:spLocks noGrp="1"/>
          </p:cNvSpPr>
          <p:nvPr>
            <p:ph type="body" idx="1"/>
          </p:nvPr>
        </p:nvSpPr>
        <p:spPr>
          <a:xfrm>
            <a:off x="1152579" y="1688432"/>
            <a:ext cx="8782991" cy="3293001"/>
          </a:xfrm>
          <a:prstGeom prst="rect">
            <a:avLst/>
          </a:prstGeom>
        </p:spPr>
        <p:txBody>
          <a:bodyPr vert="horz" wrap="square" lIns="121900" tIns="121900" rIns="121900" bIns="121900" rtlCol="0" anchor="t" anchorCtr="0">
            <a:noAutofit/>
          </a:bodyPr>
          <a:lstStyle/>
          <a:p>
            <a:pPr>
              <a:buNone/>
            </a:pPr>
            <a:r>
              <a:rPr lang="en" sz="2400" b="1" dirty="0" smtClean="0"/>
              <a:t>Example UP for Food Distribution</a:t>
            </a:r>
            <a:r>
              <a:rPr lang="en" sz="2400" dirty="0" smtClean="0"/>
              <a:t>:</a:t>
            </a:r>
          </a:p>
          <a:p>
            <a:pPr>
              <a:buNone/>
            </a:pPr>
            <a:endParaRPr lang="en" sz="2400" dirty="0" smtClean="0"/>
          </a:p>
          <a:p>
            <a:r>
              <a:rPr lang="en" sz="2400" dirty="0" smtClean="0">
                <a:solidFill>
                  <a:srgbClr val="FF0000"/>
                </a:solidFill>
              </a:rPr>
              <a:t>Beca</a:t>
            </a:r>
            <a:r>
              <a:rPr lang="en-US" sz="2400" dirty="0" smtClean="0">
                <a:solidFill>
                  <a:srgbClr val="FF0000"/>
                </a:solidFill>
              </a:rPr>
              <a:t>us</a:t>
            </a:r>
            <a:r>
              <a:rPr lang="en" sz="2400" dirty="0" smtClean="0">
                <a:solidFill>
                  <a:srgbClr val="FF0000"/>
                </a:solidFill>
              </a:rPr>
              <a:t>e genetically-modified fish eggs grow into faster-maturing, higher-protein fish</a:t>
            </a:r>
            <a:r>
              <a:rPr lang="en" sz="2400" dirty="0" smtClean="0"/>
              <a:t>, </a:t>
            </a:r>
            <a:r>
              <a:rPr lang="en" sz="2400" dirty="0" smtClean="0">
                <a:solidFill>
                  <a:srgbClr val="00B050"/>
                </a:solidFill>
              </a:rPr>
              <a:t>how might we </a:t>
            </a:r>
            <a:r>
              <a:rPr lang="en" sz="2400" dirty="0" smtClean="0">
                <a:solidFill>
                  <a:srgbClr val="0070C0"/>
                </a:solidFill>
              </a:rPr>
              <a:t>increase the probability that these super fish will continue to provide a  edible food source </a:t>
            </a:r>
            <a:r>
              <a:rPr lang="en" sz="2400" dirty="0" smtClean="0">
                <a:solidFill>
                  <a:srgbClr val="7030A0"/>
                </a:solidFill>
              </a:rPr>
              <a:t>so that the Poseidon Corporation can continue to distribute food to the impoverished countries of Africa and South America </a:t>
            </a:r>
            <a:r>
              <a:rPr lang="en" sz="2400" dirty="0" smtClean="0"/>
              <a:t>in 2065 and beyond?</a:t>
            </a:r>
            <a:endParaRPr lang="en" sz="2400" dirty="0"/>
          </a:p>
        </p:txBody>
      </p:sp>
      <p:sp>
        <p:nvSpPr>
          <p:cNvPr id="224" name="Shape 224"/>
          <p:cNvSpPr txBox="1">
            <a:spLocks noGrp="1"/>
          </p:cNvSpPr>
          <p:nvPr>
            <p:ph type="sldNum" idx="12"/>
          </p:nvPr>
        </p:nvSpPr>
        <p:spPr>
          <a:prstGeom prst="rect">
            <a:avLst/>
          </a:prstGeom>
        </p:spPr>
        <p:txBody>
          <a:bodyPr vert="horz" wrap="square" lIns="121900" tIns="121900" rIns="121900" bIns="121900" rtlCol="0" anchor="ctr" anchorCtr="0">
            <a:noAutofit/>
          </a:bodyPr>
          <a:lstStyle/>
          <a:p>
            <a:fld id="{00000000-1234-1234-1234-123412341234}" type="slidenum">
              <a:rPr lang="en"/>
              <a:pPr/>
              <a:t>9</a:t>
            </a:fld>
            <a:endParaRPr lang="en" dirty="0"/>
          </a:p>
        </p:txBody>
      </p:sp>
    </p:spTree>
    <p:extLst>
      <p:ext uri="{BB962C8B-B14F-4D97-AF65-F5344CB8AC3E}">
        <p14:creationId xmlns:p14="http://schemas.microsoft.com/office/powerpoint/2010/main" val="3282830470"/>
      </p:ext>
    </p:extLst>
  </p:cSld>
  <p:clrMapOvr>
    <a:masterClrMapping/>
  </p:clrMapOvr>
  <p:timing>
    <p:tnLst>
      <p:par>
        <p:cTn id="1" dur="indefinite" restart="never" nodeType="tmRoot"/>
      </p:par>
    </p:tn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385</TotalTime>
  <Words>806</Words>
  <Application>Microsoft Office PowerPoint</Application>
  <PresentationFormat>Widescreen</PresentationFormat>
  <Paragraphs>131</Paragraphs>
  <Slides>19</Slides>
  <Notes>16</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19</vt:i4>
      </vt:variant>
    </vt:vector>
  </HeadingPairs>
  <TitlesOfParts>
    <vt:vector size="25" baseType="lpstr">
      <vt:lpstr>Arial</vt:lpstr>
      <vt:lpstr>Calibri</vt:lpstr>
      <vt:lpstr>Open Sans</vt:lpstr>
      <vt:lpstr>Trebuchet MS</vt:lpstr>
      <vt:lpstr>Wingdings 3</vt:lpstr>
      <vt:lpstr>Facet</vt:lpstr>
      <vt:lpstr>FPS Beginning Coaches Training</vt:lpstr>
      <vt:lpstr>Topics for 2020-21</vt:lpstr>
      <vt:lpstr>Step 2: The Underlying Problem (UP)</vt:lpstr>
      <vt:lpstr>Underlying Problem (also known as the UP)</vt:lpstr>
      <vt:lpstr>Underlying Problem</vt:lpstr>
      <vt:lpstr>Underlying Problem</vt:lpstr>
      <vt:lpstr>Underlying Problem</vt:lpstr>
      <vt:lpstr>Underlying Problem</vt:lpstr>
      <vt:lpstr>Underlying Problem</vt:lpstr>
      <vt:lpstr>Underlying Problem</vt:lpstr>
      <vt:lpstr>Alumni Affirmation</vt:lpstr>
      <vt:lpstr>Step 3: Solutions</vt:lpstr>
      <vt:lpstr>The Category List  (used for challenges and solutions)</vt:lpstr>
      <vt:lpstr>Solutions</vt:lpstr>
      <vt:lpstr>Solutions</vt:lpstr>
      <vt:lpstr>Solutions</vt:lpstr>
      <vt:lpstr>Practice Writing Solutions</vt:lpstr>
      <vt:lpstr>Alumni Affirmation</vt:lpstr>
      <vt:lpstr>THIS CONCLUDES PART 2 OF THE TRAINING</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John Buissink</dc:creator>
  <cp:lastModifiedBy>John Buissink</cp:lastModifiedBy>
  <cp:revision>26</cp:revision>
  <dcterms:created xsi:type="dcterms:W3CDTF">2020-04-22T20:47:35Z</dcterms:created>
  <dcterms:modified xsi:type="dcterms:W3CDTF">2021-11-12T20:27:07Z</dcterms:modified>
</cp:coreProperties>
</file>