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4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233913ebe_3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233913ebe_3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a25e52b82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a25e52b82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3920364a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3920364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23920364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23920364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23920364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23920364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1145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233913ebe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233913ebe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233913ebe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233913ebe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a23920364a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a23920364a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a23920364a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a23920364a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a233913ebe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a233913ebe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a233913ebe_3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a233913ebe_3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23920364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23920364a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233913ebe_3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233913ebe_3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a24153bf5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a24153bf5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a25e52b82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a25e52b82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233913ebe_3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233913ebe_3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675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b="1">
                <a:solidFill>
                  <a:srgbClr val="434343"/>
                </a:solidFill>
              </a:rPr>
              <a:t>WA Future Problem Solving</a:t>
            </a:r>
            <a:endParaRPr sz="4800" b="1">
              <a:solidFill>
                <a:srgbClr val="434343"/>
              </a:solidFill>
            </a:endParaRPr>
          </a:p>
          <a:p>
            <a:pPr marL="0" lvl="0" indent="0" algn="ctr" rtl="0">
              <a:spcBef>
                <a:spcPts val="0"/>
              </a:spcBef>
              <a:spcAft>
                <a:spcPts val="0"/>
              </a:spcAft>
              <a:buNone/>
            </a:pPr>
            <a:r>
              <a:rPr lang="en" sz="4800" b="1">
                <a:solidFill>
                  <a:srgbClr val="434343"/>
                </a:solidFill>
              </a:rPr>
              <a:t>Proctor Guidelines</a:t>
            </a:r>
            <a:endParaRPr sz="4800" b="1">
              <a:solidFill>
                <a:srgbClr val="434343"/>
              </a:solidFill>
            </a:endParaRPr>
          </a:p>
        </p:txBody>
      </p:sp>
      <p:sp>
        <p:nvSpPr>
          <p:cNvPr id="55" name="Google Shape;55;p13"/>
          <p:cNvSpPr txBox="1">
            <a:spLocks noGrp="1"/>
          </p:cNvSpPr>
          <p:nvPr>
            <p:ph type="subTitle" idx="1"/>
          </p:nvPr>
        </p:nvSpPr>
        <p:spPr>
          <a:xfrm>
            <a:off x="311700" y="2571750"/>
            <a:ext cx="8520600" cy="69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pic>
        <p:nvPicPr>
          <p:cNvPr id="56" name="Google Shape;56;p13"/>
          <p:cNvPicPr preferRelativeResize="0"/>
          <p:nvPr/>
        </p:nvPicPr>
        <p:blipFill>
          <a:blip r:embed="rId3">
            <a:alphaModFix/>
          </a:blip>
          <a:stretch>
            <a:fillRect/>
          </a:stretch>
        </p:blipFill>
        <p:spPr>
          <a:xfrm>
            <a:off x="3561792" y="3263250"/>
            <a:ext cx="2020429" cy="1675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Ending Competition</a:t>
            </a:r>
            <a:endParaRPr sz="3700">
              <a:solidFill>
                <a:srgbClr val="434343"/>
              </a:solidFill>
            </a:endParaRPr>
          </a:p>
          <a:p>
            <a:pPr marL="0" lvl="0" indent="0" algn="l" rtl="0">
              <a:spcBef>
                <a:spcPts val="0"/>
              </a:spcBef>
              <a:spcAft>
                <a:spcPts val="0"/>
              </a:spcAft>
              <a:buNone/>
            </a:pPr>
            <a:endParaRPr b="1" u="sng">
              <a:solidFill>
                <a:srgbClr val="434343"/>
              </a:solidFill>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1150" algn="l" rtl="0">
              <a:spcBef>
                <a:spcPts val="120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Give students a 2 minute warning.</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Announce that time has expired and remove student access to the shared booklet, assuring no additional work may be completed.</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When access to the booklet has been restricted, remove access to the Future Scene.</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Celebrate and acknowledge the awesome dedication that your students have put in for FPS!</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If you are a coach, follow Ann Foreyt’s protocols for saving, naming, and uploading your students’ work. If you are not a coach, please be sure a saved version of every booklet is accessible by their coach who will then complete the uploading process.</a:t>
            </a:r>
            <a:endParaRPr sz="1300">
              <a:solidFill>
                <a:srgbClr val="434343"/>
              </a:solidFill>
              <a:latin typeface="Calibri"/>
              <a:ea typeface="Calibri"/>
              <a:cs typeface="Calibri"/>
              <a:sym typeface="Calibri"/>
            </a:endParaRPr>
          </a:p>
          <a:p>
            <a:pPr marL="0" lvl="0" indent="0" algn="ctr" rtl="0">
              <a:spcBef>
                <a:spcPts val="1200"/>
              </a:spcBef>
              <a:spcAft>
                <a:spcPts val="0"/>
              </a:spcAft>
              <a:buNone/>
            </a:pPr>
            <a:r>
              <a:rPr lang="en" sz="1700" b="1">
                <a:solidFill>
                  <a:srgbClr val="434343"/>
                </a:solidFill>
                <a:latin typeface="Calibri"/>
                <a:ea typeface="Calibri"/>
                <a:cs typeface="Calibri"/>
                <a:sym typeface="Calibri"/>
              </a:rPr>
              <a:t>Thank you again for providing the best experience possible for all students in the Washington State Future Problem Solving program. This year, more than ever, your assistance and patience have made this opportunity a reality for hundreds of students, and we cannot thank you enough.</a:t>
            </a:r>
            <a:endParaRPr sz="1700" b="1">
              <a:solidFill>
                <a:srgbClr val="434343"/>
              </a:solidFill>
              <a:latin typeface="Calibri"/>
              <a:ea typeface="Calibri"/>
              <a:cs typeface="Calibri"/>
              <a:sym typeface="Calibri"/>
            </a:endParaRPr>
          </a:p>
          <a:p>
            <a:pPr marL="0" lvl="0" indent="0" algn="l" rtl="0">
              <a:spcBef>
                <a:spcPts val="1200"/>
              </a:spcBef>
              <a:spcAft>
                <a:spcPts val="0"/>
              </a:spcAft>
              <a:buNone/>
            </a:pPr>
            <a:endParaRPr sz="130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3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146050" y="979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Student Oath of Honor</a:t>
            </a:r>
            <a:endParaRPr sz="3700">
              <a:solidFill>
                <a:srgbClr val="434343"/>
              </a:solidFill>
            </a:endParaRPr>
          </a:p>
          <a:p>
            <a:pPr marL="0" lvl="0" indent="0" algn="l" rtl="0">
              <a:spcBef>
                <a:spcPts val="0"/>
              </a:spcBef>
              <a:spcAft>
                <a:spcPts val="0"/>
              </a:spcAft>
              <a:buNone/>
            </a:pPr>
            <a:endParaRPr>
              <a:solidFill>
                <a:srgbClr val="434343"/>
              </a:solidFill>
            </a:endParaRPr>
          </a:p>
        </p:txBody>
      </p:sp>
      <p:sp>
        <p:nvSpPr>
          <p:cNvPr id="120" name="Google Shape;120;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a:t>WAFPS Student Oath </a:t>
            </a:r>
            <a:r>
              <a:rPr lang="en" dirty="0"/>
              <a:t>(see WAFPS website for Student Oath form)</a:t>
            </a:r>
            <a:endParaRPr dirty="0"/>
          </a:p>
          <a:p>
            <a:pPr marL="0" lvl="0" indent="0" algn="l" rtl="0">
              <a:spcBef>
                <a:spcPts val="1600"/>
              </a:spcBef>
              <a:spcAft>
                <a:spcPts val="0"/>
              </a:spcAft>
              <a:buNone/>
            </a:pPr>
            <a:r>
              <a:rPr lang="en" dirty="0">
                <a:solidFill>
                  <a:srgbClr val="434343"/>
                </a:solidFill>
              </a:rPr>
              <a:t>This is an online form that allows students to acknowledge their understanding of the rules of FPS and the solving space</a:t>
            </a:r>
            <a:r>
              <a:rPr lang="en" dirty="0" smtClean="0">
                <a:solidFill>
                  <a:srgbClr val="434343"/>
                </a:solidFill>
              </a:rPr>
              <a:t>.</a:t>
            </a:r>
          </a:p>
          <a:p>
            <a:pPr marL="0" lvl="0" indent="0" algn="l" rtl="0">
              <a:spcBef>
                <a:spcPts val="1600"/>
              </a:spcBef>
              <a:spcAft>
                <a:spcPts val="0"/>
              </a:spcAft>
              <a:buNone/>
            </a:pPr>
            <a:r>
              <a:rPr lang="en" dirty="0" smtClean="0">
                <a:solidFill>
                  <a:srgbClr val="434343"/>
                </a:solidFill>
              </a:rPr>
              <a:t>Even if students are all partricipating in person, the oath needs to be completed by all FPS students.</a:t>
            </a:r>
            <a:endParaRPr dirty="0">
              <a:solidFill>
                <a:srgbClr val="434343"/>
              </a:solidFill>
            </a:endParaRPr>
          </a:p>
          <a:p>
            <a:pPr marL="0" lvl="0" indent="0" algn="l" rtl="0">
              <a:spcBef>
                <a:spcPts val="1600"/>
              </a:spcBef>
              <a:spcAft>
                <a:spcPts val="1600"/>
              </a:spcAft>
              <a:buNone/>
            </a:pPr>
            <a:r>
              <a:rPr lang="en" dirty="0">
                <a:solidFill>
                  <a:srgbClr val="434343"/>
                </a:solidFill>
              </a:rPr>
              <a:t>This should be provided to students in advance, so they have time to read, understand, and complete it</a:t>
            </a:r>
            <a:r>
              <a:rPr lang="en" dirty="0" smtClean="0">
                <a:solidFill>
                  <a:srgbClr val="434343"/>
                </a:solidFill>
              </a:rPr>
              <a:t>.</a:t>
            </a:r>
            <a:endParaRPr lang="en" dirty="0">
              <a:solidFill>
                <a:srgbClr val="434343"/>
              </a:solidFill>
            </a:endParaRPr>
          </a:p>
          <a:p>
            <a:pPr marL="0" lvl="0" indent="0" algn="l" rtl="0">
              <a:spcBef>
                <a:spcPts val="1600"/>
              </a:spcBef>
              <a:spcAft>
                <a:spcPts val="1600"/>
              </a:spcAft>
              <a:buNone/>
            </a:pPr>
            <a:endParaRPr lang="en" dirty="0" smtClean="0">
              <a:solidFill>
                <a:srgbClr val="43434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solidFill>
                  <a:srgbClr val="434343"/>
                </a:solidFill>
                <a:latin typeface="Calibri"/>
                <a:ea typeface="Calibri"/>
                <a:cs typeface="Calibri"/>
                <a:sym typeface="Calibri"/>
              </a:rPr>
              <a:t>Booklets &amp; Submission Procedures </a:t>
            </a:r>
            <a:r>
              <a:rPr lang="en" b="1" u="sng" dirty="0" smtClean="0">
                <a:solidFill>
                  <a:srgbClr val="434343"/>
                </a:solidFill>
                <a:latin typeface="Calibri"/>
                <a:ea typeface="Calibri"/>
                <a:cs typeface="Calibri"/>
                <a:sym typeface="Calibri"/>
              </a:rPr>
              <a:t>– Onsite Non-technology Option</a:t>
            </a:r>
            <a:endParaRPr b="1" u="sng" dirty="0">
              <a:solidFill>
                <a:srgbClr val="434343"/>
              </a:solidFill>
              <a:latin typeface="Calibri"/>
              <a:ea typeface="Calibri"/>
              <a:cs typeface="Calibri"/>
              <a:sym typeface="Calibri"/>
            </a:endParaRPr>
          </a:p>
        </p:txBody>
      </p:sp>
      <p:sp>
        <p:nvSpPr>
          <p:cNvPr id="126" name="Google Shape;126;p24"/>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Make paper copies of booklets and Future Scenes in advance.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US" sz="2000" dirty="0" smtClean="0">
                <a:solidFill>
                  <a:srgbClr val="434343"/>
                </a:solidFill>
                <a:latin typeface="Calibri"/>
                <a:ea typeface="Calibri"/>
                <a:cs typeface="Calibri"/>
                <a:sym typeface="Calibri"/>
              </a:rPr>
              <a:t>Hand out the future scenes face down. Do not allow students to read them.</a:t>
            </a:r>
          </a:p>
          <a:p>
            <a:pPr marL="457200" lvl="0" indent="-355600" algn="l" rtl="0">
              <a:lnSpc>
                <a:spcPct val="100000"/>
              </a:lnSpc>
              <a:spcBef>
                <a:spcPts val="1000"/>
              </a:spcBef>
              <a:spcAft>
                <a:spcPts val="0"/>
              </a:spcAft>
              <a:buClr>
                <a:srgbClr val="434343"/>
              </a:buClr>
              <a:buSzPts val="2000"/>
              <a:buFont typeface="Calibri"/>
              <a:buAutoNum type="arabicPeriod"/>
            </a:pPr>
            <a:r>
              <a:rPr lang="en-US" sz="2000" dirty="0" smtClean="0">
                <a:solidFill>
                  <a:srgbClr val="434343"/>
                </a:solidFill>
                <a:latin typeface="Calibri"/>
                <a:ea typeface="Calibri"/>
                <a:cs typeface="Calibri"/>
                <a:sym typeface="Calibri"/>
              </a:rPr>
              <a:t>Make sure that the team or individual registration number is on every page of the booklet before the 2-hour time starts..</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When it is time to begin solving, </a:t>
            </a:r>
            <a:r>
              <a:rPr lang="en" sz="2000" dirty="0" smtClean="0">
                <a:solidFill>
                  <a:srgbClr val="434343"/>
                </a:solidFill>
                <a:latin typeface="Calibri"/>
                <a:ea typeface="Calibri"/>
                <a:cs typeface="Calibri"/>
                <a:sym typeface="Calibri"/>
              </a:rPr>
              <a:t>have students uncover and read the future scene. </a:t>
            </a: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At the end of two hours, </a:t>
            </a:r>
            <a:r>
              <a:rPr lang="en" sz="2000" dirty="0" smtClean="0">
                <a:solidFill>
                  <a:srgbClr val="434343"/>
                </a:solidFill>
                <a:latin typeface="Calibri"/>
                <a:ea typeface="Calibri"/>
                <a:cs typeface="Calibri"/>
                <a:sym typeface="Calibri"/>
              </a:rPr>
              <a:t>have students stop writing, then collate booklets in numerical order and collect them.</a:t>
            </a: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Submit to Coach Dropbox following submission guidelines.</a:t>
            </a:r>
            <a:endParaRPr sz="2000" dirty="0">
              <a:solidFill>
                <a:srgbClr val="434343"/>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dirty="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Booklets &amp; Submission Procedures - Google Docs</a:t>
            </a:r>
            <a:endParaRPr b="1" u="sng">
              <a:solidFill>
                <a:srgbClr val="434343"/>
              </a:solidFill>
              <a:latin typeface="Calibri"/>
              <a:ea typeface="Calibri"/>
              <a:cs typeface="Calibri"/>
              <a:sym typeface="Calibri"/>
            </a:endParaRPr>
          </a:p>
        </p:txBody>
      </p:sp>
      <p:sp>
        <p:nvSpPr>
          <p:cNvPr id="126" name="Google Shape;126;p24"/>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Make copies </a:t>
            </a:r>
            <a:r>
              <a:rPr lang="en" sz="2000" dirty="0">
                <a:solidFill>
                  <a:srgbClr val="434343"/>
                </a:solidFill>
                <a:latin typeface="Calibri"/>
                <a:ea typeface="Calibri"/>
                <a:cs typeface="Calibri"/>
                <a:sym typeface="Calibri"/>
              </a:rPr>
              <a:t>for each booklet needed and set to “restricted” access.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Just before the competition, add specific students as editors.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When it is time to begin solving, give all students “viewer” access to the Future Scene. When this happens, you can begin the official timer about 10-15 seconds later, giving students a reasonable window of time to open the Future Scene. </a:t>
            </a: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At the end of two hours, remove students as editors from the document, and restrict access to the Future Scene.</a:t>
            </a:r>
            <a:endParaRPr sz="2000" dirty="0">
              <a:solidFill>
                <a:srgbClr val="434343"/>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660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Booklets &amp; Submission Procedures - MS Teams</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p:txBody>
      </p:sp>
      <p:sp>
        <p:nvSpPr>
          <p:cNvPr id="132" name="Google Shape;132;p25"/>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a:solidFill>
                <a:srgbClr val="434343"/>
              </a:solidFill>
              <a:latin typeface="Calibri"/>
              <a:ea typeface="Calibri"/>
              <a:cs typeface="Calibri"/>
              <a:sym typeface="Calibri"/>
            </a:endParaRPr>
          </a:p>
          <a:p>
            <a:pPr marL="457200" lvl="0" indent="-355600" algn="l" rtl="0">
              <a:spcBef>
                <a:spcPts val="12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Set up as an assignment.</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Attach the Future Scene as a resource.</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Go to due date and select EDIT.</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Assign time for distribution and ending time.  It will distribute to all when the time comes – so be prepared!</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 If you want to leave the starting time flexible, save as a draft and distribute when you are ready.  However, there is sometimes a lag period for some Teams.</a:t>
            </a:r>
            <a:endParaRPr sz="2000">
              <a:solidFill>
                <a:srgbClr val="434343"/>
              </a:solidFill>
              <a:highlight>
                <a:srgbClr val="FFFFFF"/>
              </a:highlight>
              <a:latin typeface="Calibri"/>
              <a:ea typeface="Calibri"/>
              <a:cs typeface="Calibri"/>
              <a:sym typeface="Calibri"/>
            </a:endParaRPr>
          </a:p>
          <a:p>
            <a:pPr marL="0" lvl="0" indent="0" algn="l" rtl="0">
              <a:lnSpc>
                <a:spcPct val="100000"/>
              </a:lnSpc>
              <a:spcBef>
                <a:spcPts val="1200"/>
              </a:spcBef>
              <a:spcAft>
                <a:spcPts val="0"/>
              </a:spcAft>
              <a:buNone/>
            </a:pPr>
            <a:endParaRPr sz="2000">
              <a:solidFill>
                <a:schemeClr val="dk1"/>
              </a:solidFill>
              <a:latin typeface="Calibri"/>
              <a:ea typeface="Calibri"/>
              <a:cs typeface="Calibri"/>
              <a:sym typeface="Calibri"/>
            </a:endParaRPr>
          </a:p>
          <a:p>
            <a:pPr marL="0" lvl="0" indent="0" algn="l" rtl="0">
              <a:lnSpc>
                <a:spcPct val="100000"/>
              </a:lnSpc>
              <a:spcBef>
                <a:spcPts val="1200"/>
              </a:spcBef>
              <a:spcAft>
                <a:spcPts val="0"/>
              </a:spcAft>
              <a:buNone/>
            </a:pPr>
            <a:endParaRPr sz="1400">
              <a:solidFill>
                <a:schemeClr val="dk1"/>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Booklets &amp; Submission Procedures - OneNote</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a:p>
            <a:pPr marL="0" lvl="0" indent="0" algn="l" rtl="0">
              <a:spcBef>
                <a:spcPts val="0"/>
              </a:spcBef>
              <a:spcAft>
                <a:spcPts val="0"/>
              </a:spcAft>
              <a:buNone/>
            </a:pPr>
            <a:endParaRPr/>
          </a:p>
        </p:txBody>
      </p:sp>
      <p:sp>
        <p:nvSpPr>
          <p:cNvPr id="138" name="Google Shape;138;p26"/>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457200" lvl="0" indent="-355600" algn="l" rtl="0">
              <a:spcBef>
                <a:spcPts val="120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Create a collaboration space in OneNote. </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Assign each team its own section in the collaboration space. </a:t>
            </a:r>
            <a:endParaRPr sz="2000">
              <a:solidFill>
                <a:srgbClr val="434343"/>
              </a:solidFill>
              <a:highlight>
                <a:schemeClr val="lt1"/>
              </a:highlight>
              <a:latin typeface="Calibri"/>
              <a:ea typeface="Calibri"/>
              <a:cs typeface="Calibri"/>
              <a:sym typeface="Calibri"/>
            </a:endParaRPr>
          </a:p>
          <a:p>
            <a:pPr marL="914400" lvl="1" indent="-355600" algn="l" rtl="0">
              <a:spcBef>
                <a:spcPts val="0"/>
              </a:spcBef>
              <a:spcAft>
                <a:spcPts val="0"/>
              </a:spcAft>
              <a:buClr>
                <a:srgbClr val="434343"/>
              </a:buClr>
              <a:buSzPts val="2000"/>
              <a:buFont typeface="Calibri"/>
              <a:buAutoNum type="alphaLcPeriod"/>
            </a:pPr>
            <a:r>
              <a:rPr lang="en" sz="2000">
                <a:solidFill>
                  <a:srgbClr val="434343"/>
                </a:solidFill>
                <a:highlight>
                  <a:schemeClr val="lt1"/>
                </a:highlight>
                <a:latin typeface="Calibri"/>
                <a:ea typeface="Calibri"/>
                <a:cs typeface="Calibri"/>
                <a:sym typeface="Calibri"/>
              </a:rPr>
              <a:t>Each section is password protected, so only the team and the coach have access. </a:t>
            </a:r>
            <a:endParaRPr sz="2000">
              <a:solidFill>
                <a:srgbClr val="434343"/>
              </a:solidFill>
              <a:highlight>
                <a:schemeClr val="lt1"/>
              </a:highlight>
              <a:latin typeface="Calibri"/>
              <a:ea typeface="Calibri"/>
              <a:cs typeface="Calibri"/>
              <a:sym typeface="Calibri"/>
            </a:endParaRPr>
          </a:p>
          <a:p>
            <a:pPr marL="914400" lvl="1" indent="-355600" algn="l" rtl="0">
              <a:spcBef>
                <a:spcPts val="0"/>
              </a:spcBef>
              <a:spcAft>
                <a:spcPts val="0"/>
              </a:spcAft>
              <a:buClr>
                <a:srgbClr val="434343"/>
              </a:buClr>
              <a:buSzPts val="2000"/>
              <a:buFont typeface="Calibri"/>
              <a:buAutoNum type="alphaLcPeriod"/>
            </a:pPr>
            <a:r>
              <a:rPr lang="en" sz="2000">
                <a:solidFill>
                  <a:srgbClr val="434343"/>
                </a:solidFill>
                <a:highlight>
                  <a:schemeClr val="lt1"/>
                </a:highlight>
                <a:latin typeface="Calibri"/>
                <a:ea typeface="Calibri"/>
                <a:cs typeface="Calibri"/>
                <a:sym typeface="Calibri"/>
              </a:rPr>
              <a:t>Within this section, they have copies of the future scene and a digital booklet. </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Lock the collaboration space until the solve begins. When the timer begins, unlock the collaboration space, which allows students to edit. When time is up, lock it.</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Once the solve is over and space is locked, move all of the booklets into the Teacher section of OneNote.</a:t>
            </a:r>
            <a:endParaRPr sz="2000">
              <a:solidFill>
                <a:srgbClr val="434343"/>
              </a:solidFill>
              <a:highlight>
                <a:schemeClr val="lt1"/>
              </a:highlight>
              <a:latin typeface="Calibri"/>
              <a:ea typeface="Calibri"/>
              <a:cs typeface="Calibri"/>
              <a:sym typeface="Calibri"/>
            </a:endParaRPr>
          </a:p>
          <a:p>
            <a:pPr marL="0" lvl="0" indent="0" algn="l" rtl="0">
              <a:spcBef>
                <a:spcPts val="12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200"/>
              </a:spcBef>
              <a:spcAft>
                <a:spcPts val="0"/>
              </a:spcAft>
              <a:buClr>
                <a:schemeClr val="dk1"/>
              </a:buClr>
              <a:buSzPts val="1100"/>
              <a:buFont typeface="Arial"/>
              <a:buNone/>
            </a:pPr>
            <a:endParaRPr sz="2000">
              <a:solidFill>
                <a:srgbClr val="201F1E"/>
              </a:solidFill>
              <a:highlight>
                <a:schemeClr val="lt1"/>
              </a:highlight>
              <a:latin typeface="Calibri"/>
              <a:ea typeface="Calibri"/>
              <a:cs typeface="Calibri"/>
              <a:sym typeface="Calibri"/>
            </a:endParaRPr>
          </a:p>
          <a:p>
            <a:pPr marL="0" lvl="0" indent="0" algn="l" rtl="0">
              <a:spcBef>
                <a:spcPts val="12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0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000"/>
              </a:spcBef>
              <a:spcAft>
                <a:spcPts val="0"/>
              </a:spcAft>
              <a:buNone/>
            </a:pPr>
            <a:r>
              <a:rPr lang="en" sz="2000">
                <a:solidFill>
                  <a:srgbClr val="201F1E"/>
                </a:solidFill>
                <a:highlight>
                  <a:schemeClr val="lt1"/>
                </a:highlight>
                <a:latin typeface="Calibri"/>
                <a:ea typeface="Calibri"/>
                <a:cs typeface="Calibri"/>
                <a:sym typeface="Calibri"/>
              </a:rPr>
              <a:t> </a:t>
            </a:r>
            <a:endParaRPr sz="2000">
              <a:solidFill>
                <a:schemeClr val="dk1"/>
              </a:solidFill>
              <a:latin typeface="Calibri"/>
              <a:ea typeface="Calibri"/>
              <a:cs typeface="Calibri"/>
              <a:sym typeface="Calibri"/>
            </a:endParaRPr>
          </a:p>
          <a:p>
            <a:pPr marL="0" lvl="0" indent="0" algn="l" rtl="0">
              <a:lnSpc>
                <a:spcPct val="100000"/>
              </a:lnSpc>
              <a:spcBef>
                <a:spcPts val="1200"/>
              </a:spcBef>
              <a:spcAft>
                <a:spcPts val="0"/>
              </a:spcAft>
              <a:buNone/>
            </a:pPr>
            <a:endParaRPr sz="1400">
              <a:solidFill>
                <a:schemeClr val="dk1"/>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82925" y="90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Protocols for Technical Issues</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p:txBody>
      </p:sp>
      <p:sp>
        <p:nvSpPr>
          <p:cNvPr id="144" name="Google Shape;144;p27"/>
          <p:cNvSpPr txBox="1">
            <a:spLocks noGrp="1"/>
          </p:cNvSpPr>
          <p:nvPr>
            <p:ph type="body" idx="1"/>
          </p:nvPr>
        </p:nvSpPr>
        <p:spPr>
          <a:xfrm>
            <a:off x="169700" y="907925"/>
            <a:ext cx="8520600" cy="416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434343"/>
                </a:solidFill>
                <a:latin typeface="Calibri"/>
                <a:ea typeface="Calibri"/>
                <a:cs typeface="Calibri"/>
                <a:sym typeface="Calibri"/>
              </a:rPr>
              <a:t>Potential issues: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Power/internet outage</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Submission/uploading problems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Students lose access to documents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Document re-numbers/creates line issues with items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Copying items after deadline</a:t>
            </a:r>
            <a:endParaRPr>
              <a:solidFill>
                <a:srgbClr val="434343"/>
              </a:solidFill>
              <a:latin typeface="Calibri"/>
              <a:ea typeface="Calibri"/>
              <a:cs typeface="Calibri"/>
              <a:sym typeface="Calibri"/>
            </a:endParaRPr>
          </a:p>
          <a:p>
            <a:pPr marL="0" lvl="0" indent="0" algn="l" rtl="0">
              <a:lnSpc>
                <a:spcPct val="100000"/>
              </a:lnSpc>
              <a:spcBef>
                <a:spcPts val="1600"/>
              </a:spcBef>
              <a:spcAft>
                <a:spcPts val="0"/>
              </a:spcAft>
              <a:buNone/>
            </a:pPr>
            <a:r>
              <a:rPr lang="en" b="1" u="sng">
                <a:solidFill>
                  <a:srgbClr val="434343"/>
                </a:solidFill>
                <a:latin typeface="Calibri"/>
                <a:ea typeface="Calibri"/>
                <a:cs typeface="Calibri"/>
                <a:sym typeface="Calibri"/>
              </a:rPr>
              <a:t>Recommendations:</a:t>
            </a:r>
            <a:endParaRPr b="1" u="sng">
              <a:solidFill>
                <a:srgbClr val="434343"/>
              </a:solidFill>
              <a:latin typeface="Calibri"/>
              <a:ea typeface="Calibri"/>
              <a:cs typeface="Calibri"/>
              <a:sym typeface="Calibri"/>
            </a:endParaRPr>
          </a:p>
          <a:p>
            <a:pPr marL="457200" lvl="0" indent="-342900" algn="l" rtl="0">
              <a:lnSpc>
                <a:spcPct val="100000"/>
              </a:lnSpc>
              <a:spcBef>
                <a:spcPts val="0"/>
              </a:spcBef>
              <a:spcAft>
                <a:spcPts val="0"/>
              </a:spcAft>
              <a:buClr>
                <a:srgbClr val="434343"/>
              </a:buClr>
              <a:buSzPts val="1800"/>
              <a:buAutoNum type="arabicPeriod"/>
            </a:pPr>
            <a:r>
              <a:rPr lang="en">
                <a:solidFill>
                  <a:srgbClr val="434343"/>
                </a:solidFill>
                <a:latin typeface="Calibri"/>
                <a:ea typeface="Calibri"/>
                <a:cs typeface="Calibri"/>
                <a:sym typeface="Calibri"/>
              </a:rPr>
              <a:t>Take each issue on a case-by-case basis </a:t>
            </a:r>
            <a:endParaRPr>
              <a:solidFill>
                <a:srgbClr val="434343"/>
              </a:solidFill>
              <a:latin typeface="Calibri"/>
              <a:ea typeface="Calibri"/>
              <a:cs typeface="Calibri"/>
              <a:sym typeface="Calibri"/>
            </a:endParaRPr>
          </a:p>
          <a:p>
            <a:pPr marL="914400" lvl="1" indent="-317500" algn="l" rtl="0">
              <a:lnSpc>
                <a:spcPct val="100000"/>
              </a:lnSpc>
              <a:spcBef>
                <a:spcPts val="0"/>
              </a:spcBef>
              <a:spcAft>
                <a:spcPts val="0"/>
              </a:spcAft>
              <a:buClr>
                <a:srgbClr val="434343"/>
              </a:buClr>
              <a:buSzPts val="1400"/>
              <a:buAutoNum type="alphaLcPeriod"/>
            </a:pPr>
            <a:r>
              <a:rPr lang="en" b="1" i="1">
                <a:solidFill>
                  <a:srgbClr val="434343"/>
                </a:solidFill>
                <a:latin typeface="Calibri"/>
                <a:ea typeface="Calibri"/>
                <a:cs typeface="Calibri"/>
                <a:sym typeface="Calibri"/>
              </a:rPr>
              <a:t>Coach or proctor makes a good-faith assessment of the severity of the issue and appropriate amelioration</a:t>
            </a:r>
            <a:endParaRPr b="1" i="1">
              <a:solidFill>
                <a:srgbClr val="434343"/>
              </a:solidFill>
              <a:latin typeface="Calibri"/>
              <a:ea typeface="Calibri"/>
              <a:cs typeface="Calibri"/>
              <a:sym typeface="Calibri"/>
            </a:endParaRPr>
          </a:p>
          <a:p>
            <a:pPr marL="914400" lvl="1" indent="-317500" algn="l" rtl="0">
              <a:lnSpc>
                <a:spcPct val="100000"/>
              </a:lnSpc>
              <a:spcBef>
                <a:spcPts val="0"/>
              </a:spcBef>
              <a:spcAft>
                <a:spcPts val="0"/>
              </a:spcAft>
              <a:buClr>
                <a:srgbClr val="434343"/>
              </a:buClr>
              <a:buSzPts val="1400"/>
              <a:buAutoNum type="alphaLcPeriod"/>
            </a:pPr>
            <a:r>
              <a:rPr lang="en" b="1" i="1">
                <a:solidFill>
                  <a:srgbClr val="434343"/>
                </a:solidFill>
                <a:latin typeface="Calibri"/>
                <a:ea typeface="Calibri"/>
                <a:cs typeface="Calibri"/>
                <a:sym typeface="Calibri"/>
              </a:rPr>
              <a:t>Coach or proctor contacts John/Ann for guidance, if needed</a:t>
            </a:r>
            <a:endParaRPr b="1" i="1">
              <a:solidFill>
                <a:srgbClr val="434343"/>
              </a:solidFill>
              <a:latin typeface="Calibri"/>
              <a:ea typeface="Calibri"/>
              <a:cs typeface="Calibri"/>
              <a:sym typeface="Calibri"/>
            </a:endParaRPr>
          </a:p>
          <a:p>
            <a:pPr marL="457200" lvl="0" indent="-342900" algn="l" rtl="0">
              <a:lnSpc>
                <a:spcPct val="100000"/>
              </a:lnSpc>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Motto: Make this a meaningful experience for students</a:t>
            </a:r>
            <a:endParaRPr>
              <a:solidFill>
                <a:srgbClr val="434343"/>
              </a:solidFill>
              <a:latin typeface="Calibri"/>
              <a:ea typeface="Calibri"/>
              <a:cs typeface="Calibri"/>
              <a:sym typeface="Calibri"/>
            </a:endParaRPr>
          </a:p>
          <a:p>
            <a:pPr marL="0" lvl="0" indent="0" algn="l" rtl="0">
              <a:spcBef>
                <a:spcPts val="0"/>
              </a:spcBef>
              <a:spcAft>
                <a:spcPts val="1600"/>
              </a:spcAft>
              <a:buNone/>
            </a:pPr>
            <a:endParaRPr>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2308800" y="3576425"/>
            <a:ext cx="5577300" cy="194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1200"/>
              </a:spcBef>
              <a:spcAft>
                <a:spcPts val="1200"/>
              </a:spcAft>
              <a:buNone/>
            </a:pPr>
            <a:endParaRPr sz="1100">
              <a:solidFill>
                <a:schemeClr val="dk1"/>
              </a:solidFill>
              <a:latin typeface="Calibri"/>
              <a:ea typeface="Calibri"/>
              <a:cs typeface="Calibri"/>
              <a:sym typeface="Calibri"/>
            </a:endParaRPr>
          </a:p>
        </p:txBody>
      </p:sp>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3200" b="1" u="sng">
                <a:solidFill>
                  <a:srgbClr val="434343"/>
                </a:solidFill>
                <a:latin typeface="Calibri"/>
                <a:ea typeface="Calibri"/>
                <a:cs typeface="Calibri"/>
                <a:sym typeface="Calibri"/>
              </a:rPr>
              <a:t>Standard GIPS Requirements</a:t>
            </a:r>
            <a:endParaRPr sz="3200" b="1" u="sng">
              <a:solidFill>
                <a:srgbClr val="434343"/>
              </a:solidFill>
              <a:latin typeface="Calibri"/>
              <a:ea typeface="Calibri"/>
              <a:cs typeface="Calibri"/>
              <a:sym typeface="Calibri"/>
            </a:endParaRPr>
          </a:p>
        </p:txBody>
      </p:sp>
      <p:sp>
        <p:nvSpPr>
          <p:cNvPr id="63" name="Google Shape;63;p1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u="sng">
                <a:solidFill>
                  <a:srgbClr val="434343"/>
                </a:solidFill>
                <a:latin typeface="Calibri"/>
                <a:ea typeface="Calibri"/>
                <a:cs typeface="Calibri"/>
                <a:sym typeface="Calibri"/>
              </a:rPr>
              <a:t>Teams:</a:t>
            </a:r>
            <a:endParaRPr sz="16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16 Challenges</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Underlying Problem</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16 Solutions</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5 Criteria</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Grid (8x8)</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Action Plan</a:t>
            </a:r>
            <a:endParaRPr sz="1600">
              <a:solidFill>
                <a:srgbClr val="434343"/>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3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13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a:solidFill>
                <a:srgbClr val="434343"/>
              </a:solidFill>
            </a:endParaRPr>
          </a:p>
        </p:txBody>
      </p:sp>
      <p:sp>
        <p:nvSpPr>
          <p:cNvPr id="64" name="Google Shape;64;p14"/>
          <p:cNvSpPr txBox="1">
            <a:spLocks noGrp="1"/>
          </p:cNvSpPr>
          <p:nvPr>
            <p:ph type="body" idx="2"/>
          </p:nvPr>
        </p:nvSpPr>
        <p:spPr>
          <a:xfrm>
            <a:off x="4832400" y="1152475"/>
            <a:ext cx="38655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u="sng">
                <a:solidFill>
                  <a:srgbClr val="434343"/>
                </a:solidFill>
                <a:latin typeface="Calibri"/>
                <a:ea typeface="Calibri"/>
                <a:cs typeface="Calibri"/>
                <a:sym typeface="Calibri"/>
              </a:rPr>
              <a:t>Individuals:</a:t>
            </a: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8 Challenges</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Underlying Problem</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8 Solutions</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5 Criteria</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Grid (5x5)</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Action Plan</a:t>
            </a:r>
            <a:endParaRPr sz="1500">
              <a:solidFill>
                <a:srgbClr val="434343"/>
              </a:solidFill>
            </a:endParaRPr>
          </a:p>
          <a:p>
            <a:pPr marL="0" lvl="0" indent="0" algn="l" rtl="0">
              <a:spcBef>
                <a:spcPts val="0"/>
              </a:spcBef>
              <a:spcAft>
                <a:spcPts val="1600"/>
              </a:spcAft>
              <a:buNone/>
            </a:pPr>
            <a:endParaRPr>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b="1" u="sng">
                <a:solidFill>
                  <a:srgbClr val="434343"/>
                </a:solidFill>
                <a:latin typeface="Calibri"/>
                <a:ea typeface="Calibri"/>
                <a:cs typeface="Calibri"/>
                <a:sym typeface="Calibri"/>
              </a:rPr>
              <a:t>Time Requirements</a:t>
            </a:r>
            <a:endParaRPr sz="3200" b="1" u="sng">
              <a:solidFill>
                <a:srgbClr val="434343"/>
              </a:solidFill>
              <a:latin typeface="Calibri"/>
              <a:ea typeface="Calibri"/>
              <a:cs typeface="Calibri"/>
              <a:sym typeface="Calibri"/>
            </a:endParaRPr>
          </a:p>
        </p:txBody>
      </p:sp>
      <p:sp>
        <p:nvSpPr>
          <p:cNvPr id="70" name="Google Shape;70;p15"/>
          <p:cNvSpPr txBox="1">
            <a:spLocks noGrp="1"/>
          </p:cNvSpPr>
          <p:nvPr>
            <p:ph type="body" idx="1"/>
          </p:nvPr>
        </p:nvSpPr>
        <p:spPr>
          <a:xfrm>
            <a:off x="311700" y="1152475"/>
            <a:ext cx="3999900" cy="3590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434343"/>
                </a:solidFill>
              </a:rPr>
              <a:t>Practice Problem #2</a:t>
            </a:r>
            <a:endParaRPr sz="2200">
              <a:solidFill>
                <a:srgbClr val="434343"/>
              </a:solidFill>
            </a:endParaRPr>
          </a:p>
          <a:p>
            <a:pPr marL="0" lvl="0" indent="0" algn="ctr" rtl="0">
              <a:spcBef>
                <a:spcPts val="1600"/>
              </a:spcBef>
              <a:spcAft>
                <a:spcPts val="0"/>
              </a:spcAft>
              <a:buClr>
                <a:schemeClr val="dk1"/>
              </a:buClr>
              <a:buSzPts val="1100"/>
              <a:buFont typeface="Arial"/>
              <a:buNone/>
            </a:pPr>
            <a:endParaRPr sz="1100" u="sng">
              <a:solidFill>
                <a:srgbClr val="434343"/>
              </a:solidFill>
              <a:latin typeface="Calibri"/>
              <a:ea typeface="Calibri"/>
              <a:cs typeface="Calibri"/>
              <a:sym typeface="Calibri"/>
            </a:endParaRPr>
          </a:p>
          <a:p>
            <a:pPr marL="0" lvl="0" indent="0" algn="ctr" rtl="0">
              <a:spcBef>
                <a:spcPts val="0"/>
              </a:spcBef>
              <a:spcAft>
                <a:spcPts val="0"/>
              </a:spcAft>
              <a:buNone/>
            </a:pPr>
            <a:r>
              <a:rPr lang="en" sz="2200">
                <a:solidFill>
                  <a:srgbClr val="434343"/>
                </a:solidFill>
                <a:latin typeface="Calibri"/>
                <a:ea typeface="Calibri"/>
                <a:cs typeface="Calibri"/>
                <a:sym typeface="Calibri"/>
              </a:rPr>
              <a:t>2 Hour Time Limit*</a:t>
            </a:r>
            <a:endParaRPr sz="22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22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*novice teams may be allowed up to a 30 min. extension, at coach discretion</a:t>
            </a:r>
            <a:endParaRPr sz="15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Compilation and reformatting of booklets by a coach or proctor does not count in the 2 hour limit</a:t>
            </a:r>
            <a:endParaRPr sz="1500">
              <a:solidFill>
                <a:srgbClr val="434343"/>
              </a:solidFill>
              <a:latin typeface="Calibri"/>
              <a:ea typeface="Calibri"/>
              <a:cs typeface="Calibri"/>
              <a:sym typeface="Calibri"/>
            </a:endParaRPr>
          </a:p>
        </p:txBody>
      </p:sp>
      <p:sp>
        <p:nvSpPr>
          <p:cNvPr id="71" name="Google Shape;71;p15"/>
          <p:cNvSpPr txBox="1">
            <a:spLocks noGrp="1"/>
          </p:cNvSpPr>
          <p:nvPr>
            <p:ph type="body" idx="2"/>
          </p:nvPr>
        </p:nvSpPr>
        <p:spPr>
          <a:xfrm>
            <a:off x="4832400" y="1152475"/>
            <a:ext cx="3999900" cy="3590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434343"/>
                </a:solidFill>
              </a:rPr>
              <a:t>State Qualifier &amp; State Bowl</a:t>
            </a:r>
            <a:endParaRPr sz="1100" u="sng">
              <a:solidFill>
                <a:srgbClr val="434343"/>
              </a:solidFill>
              <a:latin typeface="Calibri"/>
              <a:ea typeface="Calibri"/>
              <a:cs typeface="Calibri"/>
              <a:sym typeface="Calibri"/>
            </a:endParaRPr>
          </a:p>
          <a:p>
            <a:pPr marL="0" lvl="0" indent="0" algn="ctr" rtl="0">
              <a:spcBef>
                <a:spcPts val="1600"/>
              </a:spcBef>
              <a:spcAft>
                <a:spcPts val="0"/>
              </a:spcAft>
              <a:buClr>
                <a:schemeClr val="dk1"/>
              </a:buClr>
              <a:buSzPts val="1100"/>
              <a:buFont typeface="Arial"/>
              <a:buNone/>
            </a:pPr>
            <a:r>
              <a:rPr lang="en" sz="2200">
                <a:solidFill>
                  <a:srgbClr val="434343"/>
                </a:solidFill>
                <a:latin typeface="Calibri"/>
                <a:ea typeface="Calibri"/>
                <a:cs typeface="Calibri"/>
                <a:sym typeface="Calibri"/>
              </a:rPr>
              <a:t>2 Hour Time Limit</a:t>
            </a:r>
            <a:endParaRPr sz="2200">
              <a:solidFill>
                <a:srgbClr val="434343"/>
              </a:solidFill>
              <a:latin typeface="Calibri"/>
              <a:ea typeface="Calibri"/>
              <a:cs typeface="Calibri"/>
              <a:sym typeface="Calibri"/>
            </a:endParaRPr>
          </a:p>
          <a:p>
            <a:pPr marL="0" lvl="0" indent="0" algn="ctr" rtl="0">
              <a:spcBef>
                <a:spcPts val="1200"/>
              </a:spcBef>
              <a:spcAft>
                <a:spcPts val="0"/>
              </a:spcAft>
              <a:buClr>
                <a:schemeClr val="dk1"/>
              </a:buClr>
              <a:buSzPts val="1100"/>
              <a:buFont typeface="Arial"/>
              <a:buNone/>
            </a:pPr>
            <a:r>
              <a:rPr lang="en" sz="1500" b="1" i="1">
                <a:solidFill>
                  <a:srgbClr val="FF0000"/>
                </a:solidFill>
                <a:latin typeface="Calibri"/>
                <a:ea typeface="Calibri"/>
                <a:cs typeface="Calibri"/>
                <a:sym typeface="Calibri"/>
              </a:rPr>
              <a:t>All solvers must strictly adhere to the 120-minute time limit</a:t>
            </a:r>
            <a:endParaRPr sz="1500" b="1" i="1">
              <a:solidFill>
                <a:srgbClr val="FF0000"/>
              </a:solidFill>
              <a:latin typeface="Calibri"/>
              <a:ea typeface="Calibri"/>
              <a:cs typeface="Calibri"/>
              <a:sym typeface="Calibri"/>
            </a:endParaRPr>
          </a:p>
          <a:p>
            <a:pPr marL="457200" lvl="0" indent="-323850" algn="ctr" rtl="0">
              <a:spcBef>
                <a:spcPts val="120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Even if a team member is in the middle of a sentence, they must stop writing when the proctor calls time.</a:t>
            </a:r>
            <a:endParaRPr sz="15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Compilation and reformatting of booklets by a coach or proctor does not count in the 2 hour limit</a:t>
            </a:r>
            <a:endParaRPr sz="1500">
              <a:solidFill>
                <a:srgbClr val="434343"/>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Permitted Items in the Solving Space</a:t>
            </a:r>
            <a:endParaRPr b="1" u="sng">
              <a:solidFill>
                <a:srgbClr val="434343"/>
              </a:solidFill>
              <a:latin typeface="Calibri"/>
              <a:ea typeface="Calibri"/>
              <a:cs typeface="Calibri"/>
              <a:sym typeface="Calibri"/>
            </a:endParaRPr>
          </a:p>
        </p:txBody>
      </p:sp>
      <p:sp>
        <p:nvSpPr>
          <p:cNvPr id="77" name="Google Shape;77;p16"/>
          <p:cNvSpPr txBox="1">
            <a:spLocks noGrp="1"/>
          </p:cNvSpPr>
          <p:nvPr>
            <p:ph type="body" idx="1"/>
          </p:nvPr>
        </p:nvSpPr>
        <p:spPr>
          <a:xfrm>
            <a:off x="311700" y="1152475"/>
            <a:ext cx="3999900" cy="3416400"/>
          </a:xfrm>
          <a:prstGeom prst="rect">
            <a:avLst/>
          </a:prstGeom>
          <a:solidFill>
            <a:srgbClr val="B6D7A8"/>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2400" u="sng" dirty="0">
                <a:solidFill>
                  <a:srgbClr val="434343"/>
                </a:solidFill>
                <a:latin typeface="Calibri"/>
                <a:ea typeface="Calibri"/>
                <a:cs typeface="Calibri"/>
                <a:sym typeface="Calibri"/>
              </a:rPr>
              <a:t>Permitted Items:</a:t>
            </a:r>
            <a:endParaRPr sz="2400" u="sng"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None/>
            </a:pPr>
            <a:endParaRPr sz="12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US" sz="1500" b="1" dirty="0" smtClean="0">
                <a:solidFill>
                  <a:srgbClr val="434343"/>
                </a:solidFill>
                <a:latin typeface="Calibri"/>
                <a:ea typeface="Calibri"/>
                <a:cs typeface="Calibri"/>
                <a:sym typeface="Calibri"/>
              </a:rPr>
              <a:t>P</a:t>
            </a:r>
            <a:r>
              <a:rPr lang="en" sz="1500" b="1" dirty="0" smtClean="0">
                <a:solidFill>
                  <a:srgbClr val="434343"/>
                </a:solidFill>
                <a:latin typeface="Calibri"/>
                <a:ea typeface="Calibri"/>
                <a:cs typeface="Calibri"/>
                <a:sym typeface="Calibri"/>
              </a:rPr>
              <a:t>aper dictionary </a:t>
            </a:r>
            <a:r>
              <a:rPr lang="en" sz="1100" b="1" dirty="0">
                <a:solidFill>
                  <a:srgbClr val="434343"/>
                </a:solidFill>
                <a:latin typeface="Calibri"/>
                <a:ea typeface="Calibri"/>
                <a:cs typeface="Calibri"/>
                <a:sym typeface="Calibri"/>
              </a:rPr>
              <a:t>and/or</a:t>
            </a:r>
            <a:r>
              <a:rPr lang="en" sz="1500" b="1" dirty="0">
                <a:solidFill>
                  <a:srgbClr val="434343"/>
                </a:solidFill>
                <a:latin typeface="Calibri"/>
                <a:ea typeface="Calibri"/>
                <a:cs typeface="Calibri"/>
                <a:sym typeface="Calibri"/>
              </a:rPr>
              <a:t> thesaurus</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pencils, pens, highlighters &amp; sharpener</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non-programmable calculator</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blank paper </a:t>
            </a:r>
            <a:r>
              <a:rPr lang="en" sz="1100" b="1" dirty="0">
                <a:solidFill>
                  <a:srgbClr val="434343"/>
                </a:solidFill>
                <a:latin typeface="Calibri"/>
                <a:ea typeface="Calibri"/>
                <a:cs typeface="Calibri"/>
                <a:sym typeface="Calibri"/>
              </a:rPr>
              <a:t>and/or</a:t>
            </a:r>
            <a:r>
              <a:rPr lang="en" sz="1500" b="1" dirty="0">
                <a:solidFill>
                  <a:srgbClr val="434343"/>
                </a:solidFill>
                <a:latin typeface="Calibri"/>
                <a:ea typeface="Calibri"/>
                <a:cs typeface="Calibri"/>
                <a:sym typeface="Calibri"/>
              </a:rPr>
              <a:t> unopened package of Post-Its</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water</a:t>
            </a:r>
            <a:endParaRPr sz="1500" dirty="0">
              <a:solidFill>
                <a:srgbClr val="434343"/>
              </a:solidFill>
              <a:latin typeface="Calibri"/>
              <a:ea typeface="Calibri"/>
              <a:cs typeface="Calibri"/>
              <a:sym typeface="Calibri"/>
            </a:endParaRPr>
          </a:p>
          <a:p>
            <a:pPr marL="0" lvl="0" indent="0" algn="ctr" rtl="0">
              <a:lnSpc>
                <a:spcPct val="100000"/>
              </a:lnSpc>
              <a:spcBef>
                <a:spcPts val="1200"/>
              </a:spcBef>
              <a:spcAft>
                <a:spcPts val="0"/>
              </a:spcAft>
              <a:buNone/>
            </a:pPr>
            <a:r>
              <a:rPr lang="en" sz="2400" u="sng" dirty="0">
                <a:solidFill>
                  <a:srgbClr val="434343"/>
                </a:solidFill>
                <a:latin typeface="Calibri"/>
                <a:ea typeface="Calibri"/>
                <a:cs typeface="Calibri"/>
                <a:sym typeface="Calibri"/>
              </a:rPr>
              <a:t>Online Materials:</a:t>
            </a:r>
            <a:endParaRPr sz="2400" u="sng" dirty="0">
              <a:solidFill>
                <a:srgbClr val="434343"/>
              </a:solidFill>
              <a:latin typeface="Calibri"/>
              <a:ea typeface="Calibri"/>
              <a:cs typeface="Calibri"/>
              <a:sym typeface="Calibri"/>
            </a:endParaRPr>
          </a:p>
          <a:p>
            <a:pPr marL="0" lvl="0" indent="0" algn="l" rtl="0">
              <a:lnSpc>
                <a:spcPct val="100000"/>
              </a:lnSpc>
              <a:spcBef>
                <a:spcPts val="0"/>
              </a:spcBef>
              <a:spcAft>
                <a:spcPts val="0"/>
              </a:spcAft>
              <a:buNone/>
            </a:pPr>
            <a:endParaRPr sz="1200" u="sng"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shared virtual booklet</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None/>
            </a:pPr>
            <a:r>
              <a:rPr lang="en" sz="1500" b="1" dirty="0">
                <a:solidFill>
                  <a:srgbClr val="434343"/>
                </a:solidFill>
                <a:latin typeface="Calibri"/>
                <a:ea typeface="Calibri"/>
                <a:cs typeface="Calibri"/>
                <a:sym typeface="Calibri"/>
              </a:rPr>
              <a:t>Future Scene</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video conferencing platform (Zoom, e.g.)</a:t>
            </a:r>
            <a:endParaRPr sz="1700" dirty="0">
              <a:solidFill>
                <a:srgbClr val="434343"/>
              </a:solidFill>
            </a:endParaRPr>
          </a:p>
        </p:txBody>
      </p:sp>
      <p:sp>
        <p:nvSpPr>
          <p:cNvPr id="78" name="Google Shape;78;p16"/>
          <p:cNvSpPr txBox="1">
            <a:spLocks noGrp="1"/>
          </p:cNvSpPr>
          <p:nvPr>
            <p:ph type="body" idx="2"/>
          </p:nvPr>
        </p:nvSpPr>
        <p:spPr>
          <a:xfrm>
            <a:off x="4832400" y="1152475"/>
            <a:ext cx="3999900" cy="3416400"/>
          </a:xfrm>
          <a:prstGeom prst="rect">
            <a:avLst/>
          </a:prstGeom>
          <a:solidFill>
            <a:srgbClr val="EA9999"/>
          </a:solidFill>
        </p:spPr>
        <p:txBody>
          <a:bodyPr spcFirstLastPara="1" wrap="square" lIns="91425" tIns="91425" rIns="91425" bIns="91425" anchor="t" anchorCtr="0">
            <a:noAutofit/>
          </a:bodyPr>
          <a:lstStyle/>
          <a:p>
            <a:pPr marL="0" lvl="0" indent="0" algn="ctr" rtl="0">
              <a:lnSpc>
                <a:spcPct val="100000"/>
              </a:lnSpc>
              <a:spcBef>
                <a:spcPts val="1200"/>
              </a:spcBef>
              <a:spcAft>
                <a:spcPts val="0"/>
              </a:spcAft>
              <a:buClr>
                <a:schemeClr val="dk1"/>
              </a:buClr>
              <a:buSzPts val="1100"/>
              <a:buFont typeface="Arial"/>
              <a:buNone/>
            </a:pPr>
            <a:r>
              <a:rPr lang="en" sz="2800" u="sng">
                <a:solidFill>
                  <a:srgbClr val="434343"/>
                </a:solidFill>
                <a:latin typeface="Calibri"/>
                <a:ea typeface="Calibri"/>
                <a:cs typeface="Calibri"/>
                <a:sym typeface="Calibri"/>
              </a:rPr>
              <a:t>Restricted Items:</a:t>
            </a:r>
            <a:endParaRPr sz="2800" u="sng">
              <a:solidFill>
                <a:srgbClr val="434343"/>
              </a:solidFill>
              <a:latin typeface="Calibri"/>
              <a:ea typeface="Calibri"/>
              <a:cs typeface="Calibri"/>
              <a:sym typeface="Calibri"/>
            </a:endParaRPr>
          </a:p>
          <a:p>
            <a:pPr marL="0" lvl="0" indent="0" algn="ctr" rtl="0">
              <a:lnSpc>
                <a:spcPct val="100000"/>
              </a:lnSpc>
              <a:spcBef>
                <a:spcPts val="120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research &amp; notes</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non-blank scratch paper</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extra open browsers/windows/tabs</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category list</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help from other people</a:t>
            </a:r>
            <a:r>
              <a:rPr lang="en" sz="1500">
                <a:solidFill>
                  <a:srgbClr val="434343"/>
                </a:solidFill>
                <a:latin typeface="Calibri"/>
                <a:ea typeface="Calibri"/>
                <a:cs typeface="Calibri"/>
                <a:sym typeface="Calibri"/>
              </a:rPr>
              <a:t>*</a:t>
            </a:r>
            <a:endParaRPr sz="1500">
              <a:solidFill>
                <a:srgbClr val="434343"/>
              </a:solidFill>
              <a:latin typeface="Calibri"/>
              <a:ea typeface="Calibri"/>
              <a:cs typeface="Calibri"/>
              <a:sym typeface="Calibri"/>
            </a:endParaRPr>
          </a:p>
          <a:p>
            <a:pPr marL="0" lvl="0" indent="0" algn="ctr" rtl="0">
              <a:lnSpc>
                <a:spcPct val="100000"/>
              </a:lnSpc>
              <a:spcBef>
                <a:spcPts val="1200"/>
              </a:spcBef>
              <a:spcAft>
                <a:spcPts val="1200"/>
              </a:spcAft>
              <a:buClr>
                <a:schemeClr val="dk1"/>
              </a:buClr>
              <a:buSzPts val="1100"/>
              <a:buFont typeface="Arial"/>
              <a:buNone/>
            </a:pPr>
            <a:r>
              <a:rPr lang="en" sz="1000">
                <a:solidFill>
                  <a:srgbClr val="434343"/>
                </a:solidFill>
                <a:latin typeface="Calibri"/>
                <a:ea typeface="Calibri"/>
                <a:cs typeface="Calibri"/>
                <a:sym typeface="Calibri"/>
              </a:rPr>
              <a:t>       </a:t>
            </a:r>
            <a:r>
              <a:rPr lang="en" sz="1200">
                <a:solidFill>
                  <a:srgbClr val="434343"/>
                </a:solidFill>
                <a:latin typeface="Calibri"/>
                <a:ea typeface="Calibri"/>
                <a:cs typeface="Calibri"/>
                <a:sym typeface="Calibri"/>
              </a:rPr>
              <a:t>     *note that the proctor CAN assist with any  		           technology-related issues</a:t>
            </a:r>
            <a:endParaRPr sz="1600">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Official Proctor Overview</a:t>
            </a:r>
            <a:endParaRPr b="1" u="sng">
              <a:solidFill>
                <a:srgbClr val="434343"/>
              </a:solidFill>
              <a:latin typeface="Calibri"/>
              <a:ea typeface="Calibri"/>
              <a:cs typeface="Calibri"/>
              <a:sym typeface="Calibri"/>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300" dirty="0">
                <a:solidFill>
                  <a:srgbClr val="434343"/>
                </a:solidFill>
                <a:latin typeface="Calibri"/>
                <a:ea typeface="Calibri"/>
                <a:cs typeface="Calibri"/>
                <a:sym typeface="Calibri"/>
              </a:rPr>
              <a:t>Thank you for volunteering your time as a proctor for the Washington State Future Problem Solving program! Your efforts are appreciated and will help assure a safe and fair competition for all students in this year’s virtual setting.</a:t>
            </a:r>
            <a:r>
              <a:rPr lang="en" sz="1300" dirty="0">
                <a:solidFill>
                  <a:schemeClr val="dk1"/>
                </a:solidFill>
                <a:latin typeface="Calibri"/>
                <a:ea typeface="Calibri"/>
                <a:cs typeface="Calibri"/>
                <a:sym typeface="Calibri"/>
              </a:rPr>
              <a:t>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300" dirty="0">
                <a:solidFill>
                  <a:srgbClr val="434343"/>
                </a:solidFill>
                <a:latin typeface="Calibri"/>
                <a:ea typeface="Calibri"/>
                <a:cs typeface="Calibri"/>
                <a:sym typeface="Calibri"/>
              </a:rPr>
              <a:t>Future Scenes will be emailed to all coaches no more than </a:t>
            </a:r>
            <a:r>
              <a:rPr lang="en" sz="1300" dirty="0" smtClean="0">
                <a:solidFill>
                  <a:srgbClr val="434343"/>
                </a:solidFill>
                <a:latin typeface="Calibri"/>
                <a:ea typeface="Calibri"/>
                <a:cs typeface="Calibri"/>
                <a:sym typeface="Calibri"/>
              </a:rPr>
              <a:t>2 </a:t>
            </a:r>
            <a:r>
              <a:rPr lang="en" sz="1300" dirty="0">
                <a:solidFill>
                  <a:srgbClr val="434343"/>
                </a:solidFill>
                <a:latin typeface="Calibri"/>
                <a:ea typeface="Calibri"/>
                <a:cs typeface="Calibri"/>
                <a:sym typeface="Calibri"/>
              </a:rPr>
              <a:t>weeks prior to their due date. Please ensure security of the Future Scene until the students write their booklets, including refraining from reading it yourself prior to competition. The Future Scene should not be copied, screenshot, photographed, nor downloaded.</a:t>
            </a:r>
            <a:r>
              <a:rPr lang="en" sz="1200" dirty="0">
                <a:solidFill>
                  <a:srgbClr val="434343"/>
                </a:solidFill>
                <a:latin typeface="Calibri"/>
                <a:ea typeface="Calibri"/>
                <a:cs typeface="Calibri"/>
                <a:sym typeface="Calibri"/>
              </a:rPr>
              <a:t> </a:t>
            </a:r>
            <a:r>
              <a:rPr lang="en" sz="1300" dirty="0">
                <a:solidFill>
                  <a:srgbClr val="434343"/>
                </a:solidFill>
                <a:latin typeface="Calibri"/>
                <a:ea typeface="Calibri"/>
                <a:cs typeface="Calibri"/>
                <a:sym typeface="Calibri"/>
              </a:rPr>
              <a:t>This is to ensure all students are given equitable opportunity and competitive conditions</a:t>
            </a:r>
            <a:r>
              <a:rPr lang="en" sz="1300" dirty="0" smtClean="0">
                <a:solidFill>
                  <a:srgbClr val="434343"/>
                </a:solidFill>
                <a:latin typeface="Calibri"/>
                <a:ea typeface="Calibri"/>
                <a:cs typeface="Calibri"/>
                <a:sym typeface="Calibri"/>
              </a:rPr>
              <a:t>. Do not post any 2022-23 Future Scene on any website until 2027.</a:t>
            </a:r>
            <a:endParaRPr sz="1300" dirty="0">
              <a:solidFill>
                <a:srgbClr val="434343"/>
              </a:solidFill>
              <a:latin typeface="Calibri"/>
              <a:ea typeface="Calibri"/>
              <a:cs typeface="Calibri"/>
              <a:sym typeface="Calibri"/>
            </a:endParaRPr>
          </a:p>
          <a:p>
            <a:pPr marL="0" lvl="0" indent="0" algn="ctr" rtl="0">
              <a:spcBef>
                <a:spcPts val="1200"/>
              </a:spcBef>
              <a:spcAft>
                <a:spcPts val="0"/>
              </a:spcAft>
              <a:buClr>
                <a:schemeClr val="dk1"/>
              </a:buClr>
              <a:buSzPts val="1100"/>
              <a:buFont typeface="Arial"/>
              <a:buNone/>
            </a:pPr>
            <a:r>
              <a:rPr lang="en" sz="1500" dirty="0">
                <a:solidFill>
                  <a:srgbClr val="CC0000"/>
                </a:solidFill>
                <a:latin typeface="Calibri"/>
                <a:ea typeface="Calibri"/>
                <a:cs typeface="Calibri"/>
                <a:sym typeface="Calibri"/>
              </a:rPr>
              <a:t>In these unique times, please adhere to the following online-specific protocols:</a:t>
            </a:r>
            <a:endParaRPr sz="1300" dirty="0">
              <a:solidFill>
                <a:srgbClr val="434343"/>
              </a:solidFill>
              <a:latin typeface="Calibri"/>
              <a:ea typeface="Calibri"/>
              <a:cs typeface="Calibri"/>
              <a:sym typeface="Calibri"/>
            </a:endParaRPr>
          </a:p>
          <a:p>
            <a:pPr marL="457200" lvl="0" indent="-311150" algn="l" rtl="0">
              <a:spcBef>
                <a:spcPts val="1200"/>
              </a:spcBef>
              <a:spcAft>
                <a:spcPts val="0"/>
              </a:spcAft>
              <a:buClr>
                <a:srgbClr val="434343"/>
              </a:buClr>
              <a:buSzPts val="1300"/>
              <a:buFont typeface="Calibri"/>
              <a:buChar char="●"/>
            </a:pPr>
            <a:r>
              <a:rPr lang="en" sz="1300" dirty="0">
                <a:solidFill>
                  <a:srgbClr val="434343"/>
                </a:solidFill>
                <a:latin typeface="Calibri"/>
                <a:ea typeface="Calibri"/>
                <a:cs typeface="Calibri"/>
                <a:sym typeface="Calibri"/>
              </a:rPr>
              <a:t>Determine a system for distributing shared documents and the Future Scene. Some options are provided in this document.</a:t>
            </a:r>
            <a:endParaRPr sz="1300" dirty="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Char char="●"/>
            </a:pPr>
            <a:r>
              <a:rPr lang="en" sz="1300" dirty="0">
                <a:solidFill>
                  <a:srgbClr val="434343"/>
                </a:solidFill>
                <a:latin typeface="Calibri"/>
                <a:ea typeface="Calibri"/>
                <a:cs typeface="Calibri"/>
                <a:sym typeface="Calibri"/>
              </a:rPr>
              <a:t>Students should log in to communication systems prior to receiving the Future Scene. </a:t>
            </a:r>
            <a:endParaRPr sz="1300" dirty="0">
              <a:solidFill>
                <a:srgbClr val="434343"/>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Official Proctor Overview, Continued</a:t>
            </a:r>
            <a:endParaRPr b="1" u="sng">
              <a:solidFill>
                <a:srgbClr val="434343"/>
              </a:solidFill>
              <a:latin typeface="Calibri"/>
              <a:ea typeface="Calibri"/>
              <a:cs typeface="Calibri"/>
              <a:sym typeface="Calibri"/>
            </a:endParaRPr>
          </a:p>
        </p:txBody>
      </p:sp>
      <p:sp>
        <p:nvSpPr>
          <p:cNvPr id="90" name="Google Shape;9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200" b="1" dirty="0">
                <a:solidFill>
                  <a:srgbClr val="CC0000"/>
                </a:solidFill>
                <a:latin typeface="Calibri"/>
                <a:ea typeface="Calibri"/>
                <a:cs typeface="Calibri"/>
                <a:sym typeface="Calibri"/>
              </a:rPr>
              <a:t>General </a:t>
            </a:r>
            <a:r>
              <a:rPr lang="en" sz="1200" b="1" dirty="0" smtClean="0">
                <a:solidFill>
                  <a:srgbClr val="CC0000"/>
                </a:solidFill>
                <a:latin typeface="Calibri"/>
                <a:ea typeface="Calibri"/>
                <a:cs typeface="Calibri"/>
                <a:sym typeface="Calibri"/>
              </a:rPr>
              <a:t>reminders</a:t>
            </a:r>
          </a:p>
          <a:p>
            <a:pPr marL="0" lvl="0" indent="0" algn="l" rtl="0">
              <a:spcBef>
                <a:spcPts val="1200"/>
              </a:spcBef>
              <a:spcAft>
                <a:spcPts val="0"/>
              </a:spcAft>
              <a:buClr>
                <a:schemeClr val="dk1"/>
              </a:buClr>
              <a:buSzPts val="1100"/>
              <a:buFont typeface="Arial"/>
              <a:buNone/>
            </a:pPr>
            <a:r>
              <a:rPr lang="en" sz="1200" b="1" dirty="0" smtClean="0">
                <a:solidFill>
                  <a:srgbClr val="CC0000"/>
                </a:solidFill>
                <a:latin typeface="Calibri"/>
                <a:ea typeface="Calibri"/>
                <a:cs typeface="Calibri"/>
                <a:sym typeface="Calibri"/>
              </a:rPr>
              <a:t>These instructions are designed to help with online competition. If students are participating onsite, please adhere to the onsite specific instructions.</a:t>
            </a:r>
            <a:endParaRPr sz="1200" b="1" dirty="0">
              <a:solidFill>
                <a:srgbClr val="FF0000"/>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Please close the session by </a:t>
            </a:r>
            <a:r>
              <a:rPr lang="en" sz="1200" b="1" dirty="0">
                <a:solidFill>
                  <a:srgbClr val="434343"/>
                </a:solidFill>
                <a:latin typeface="Calibri"/>
                <a:ea typeface="Calibri"/>
                <a:cs typeface="Calibri"/>
                <a:sym typeface="Calibri"/>
              </a:rPr>
              <a:t>restricting student access</a:t>
            </a:r>
            <a:r>
              <a:rPr lang="en" sz="1200" dirty="0">
                <a:solidFill>
                  <a:srgbClr val="434343"/>
                </a:solidFill>
                <a:latin typeface="Calibri"/>
                <a:ea typeface="Calibri"/>
                <a:cs typeface="Calibri"/>
                <a:sym typeface="Calibri"/>
              </a:rPr>
              <a:t> to relevant online documents after </a:t>
            </a:r>
            <a:r>
              <a:rPr lang="en" sz="1200" b="1" dirty="0">
                <a:solidFill>
                  <a:srgbClr val="434343"/>
                </a:solidFill>
                <a:latin typeface="Calibri"/>
                <a:ea typeface="Calibri"/>
                <a:cs typeface="Calibri"/>
                <a:sym typeface="Calibri"/>
              </a:rPr>
              <a:t>exactly two hours</a:t>
            </a:r>
            <a:r>
              <a:rPr lang="en" sz="1200" dirty="0">
                <a:solidFill>
                  <a:srgbClr val="434343"/>
                </a:solidFill>
                <a:latin typeface="Calibri"/>
                <a:ea typeface="Calibri"/>
                <a:cs typeface="Calibri"/>
                <a:sym typeface="Calibri"/>
              </a:rPr>
              <a:t> so that students may not write anything additional.  Students may not have access to research, notes, extra open browsers/windows/tabs, the category list, or extra people during the competition.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They should contact their proctor in the event of any unforeseen </a:t>
            </a:r>
            <a:r>
              <a:rPr lang="en" sz="1200" b="1" dirty="0">
                <a:solidFill>
                  <a:srgbClr val="434343"/>
                </a:solidFill>
                <a:latin typeface="Calibri"/>
                <a:ea typeface="Calibri"/>
                <a:cs typeface="Calibri"/>
                <a:sym typeface="Calibri"/>
              </a:rPr>
              <a:t>technical</a:t>
            </a:r>
            <a:r>
              <a:rPr lang="en" sz="1200" dirty="0">
                <a:solidFill>
                  <a:srgbClr val="434343"/>
                </a:solidFill>
                <a:latin typeface="Calibri"/>
                <a:ea typeface="Calibri"/>
                <a:cs typeface="Calibri"/>
                <a:sym typeface="Calibri"/>
              </a:rPr>
              <a:t> issues but may not receive coaching, feedback, or assistance with their actual work. Technical issues should be brought to the attention of John Buissink or Ann Foreyt as quickly as possible. These should also be documented in the booklet packing list.</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200" b="1" dirty="0">
                <a:solidFill>
                  <a:srgbClr val="CC0000"/>
                </a:solidFill>
                <a:latin typeface="Calibri"/>
                <a:ea typeface="Calibri"/>
                <a:cs typeface="Calibri"/>
                <a:sym typeface="Calibri"/>
              </a:rPr>
              <a:t>Perform proctor duties</a:t>
            </a:r>
            <a:endParaRPr sz="1200" b="1" dirty="0">
              <a:solidFill>
                <a:schemeClr val="dk1"/>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Actively check on student progress and monitor for any potential cheating. Be sure to review the list of approved and restricted items with students prior to competition and answer any technical questions competitors might have. Verify that any scratch paper is blank and Post-Its are unopened.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0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Before Competition</a:t>
            </a:r>
            <a:endParaRPr sz="3700">
              <a:solidFill>
                <a:srgbClr val="434343"/>
              </a:solidFill>
            </a:endParaRPr>
          </a:p>
        </p:txBody>
      </p:sp>
      <p:sp>
        <p:nvSpPr>
          <p:cNvPr id="96" name="Google Shape;96;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6999"/>
              </a:lnSpc>
              <a:spcBef>
                <a:spcPts val="0"/>
              </a:spcBef>
              <a:spcAft>
                <a:spcPts val="0"/>
              </a:spcAft>
              <a:buNone/>
            </a:pPr>
            <a:r>
              <a:rPr lang="en" sz="1400" b="1" dirty="0">
                <a:solidFill>
                  <a:srgbClr val="434343"/>
                </a:solidFill>
                <a:latin typeface="Calibri"/>
                <a:ea typeface="Calibri"/>
                <a:cs typeface="Calibri"/>
                <a:sym typeface="Calibri"/>
              </a:rPr>
              <a:t>Please do the following in preparation for your team(s) solving:</a:t>
            </a:r>
            <a:endParaRPr sz="1400" b="1" dirty="0">
              <a:solidFill>
                <a:srgbClr val="434343"/>
              </a:solidFill>
              <a:latin typeface="Calibri"/>
              <a:ea typeface="Calibri"/>
              <a:cs typeface="Calibri"/>
              <a:sym typeface="Calibri"/>
            </a:endParaRPr>
          </a:p>
          <a:p>
            <a:pPr marL="457200" lvl="0" indent="-311150" algn="l" rtl="0">
              <a:lnSpc>
                <a:spcPct val="115000"/>
              </a:lnSpc>
              <a:spcBef>
                <a:spcPts val="8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you have the Future Scene for the correct level per group/individual and one shared booklet.</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you have a way to record a two-hour time block and a way to synchronize distribution of the Future Scene with the timer.</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each group has room to work on its booklet and send a reminder not to have any smart devices or phones available during the solve.</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students have completed the FPS Student Oath, acknowledging the competition rules. </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Schedule and distribute the access info and time for Zoom or a similar communication system.</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Note that if you have multiple teams/individuals, staggering start times can be helpful. One possibility is starting groups of about 3-5 booklets together, then 15 or 30 minutes later, starting another small group of 3-5 booklets. This might be critical in the event you do not have the luxury of a 1-to -proctor/booklet ratio during competition</a:t>
            </a:r>
            <a:r>
              <a:rPr lang="en" sz="1300" dirty="0" smtClean="0">
                <a:solidFill>
                  <a:srgbClr val="434343"/>
                </a:solidFill>
                <a:latin typeface="Calibri"/>
                <a:ea typeface="Calibri"/>
                <a:cs typeface="Calibri"/>
                <a:sym typeface="Calibri"/>
              </a:rPr>
              <a:t>.</a:t>
            </a:r>
          </a:p>
          <a:p>
            <a:pPr marL="457200" lvl="0" indent="-311150" algn="l" rtl="0">
              <a:lnSpc>
                <a:spcPct val="115000"/>
              </a:lnSpc>
              <a:spcBef>
                <a:spcPts val="0"/>
              </a:spcBef>
              <a:spcAft>
                <a:spcPts val="0"/>
              </a:spcAft>
              <a:buClr>
                <a:srgbClr val="434343"/>
              </a:buClr>
              <a:buSzPts val="1300"/>
              <a:buFont typeface="Calibri"/>
              <a:buAutoNum type="arabicPeriod"/>
            </a:pPr>
            <a:r>
              <a:rPr lang="en" sz="1300" dirty="0" smtClean="0">
                <a:solidFill>
                  <a:srgbClr val="434343"/>
                </a:solidFill>
                <a:latin typeface="Calibri"/>
                <a:ea typeface="Calibri"/>
                <a:cs typeface="Calibri"/>
                <a:sym typeface="Calibri"/>
              </a:rPr>
              <a:t>If all your teams are solving in the same room, you may begin and end all teams at the same time. </a:t>
            </a:r>
            <a:endParaRPr sz="1300" dirty="0">
              <a:solidFill>
                <a:srgbClr val="434343"/>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0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1150" algn="l" rtl="0">
              <a:lnSpc>
                <a:spcPct val="100000"/>
              </a:lnSpc>
              <a:spcBef>
                <a:spcPts val="12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Start Zoom (or other system) and verify all team members can communicate with one another</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students have completed the Oath of Honor and submitted it</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Grant access to shared documents (official team booklet); students should NOT begin writing anything</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materials are accessible to students</a:t>
            </a:r>
            <a:endParaRPr sz="1300" dirty="0">
              <a:solidFill>
                <a:srgbClr val="434343"/>
              </a:solidFill>
              <a:latin typeface="Calibri"/>
              <a:ea typeface="Calibri"/>
              <a:cs typeface="Calibri"/>
              <a:sym typeface="Calibri"/>
            </a:endParaRPr>
          </a:p>
          <a:p>
            <a:pPr marL="457200" lvl="0" indent="-311150" algn="l" rtl="0">
              <a:lnSpc>
                <a:spcPct val="100000"/>
              </a:lnSpc>
              <a:spcBef>
                <a:spcPts val="12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Give students time to attend to personal needs that may interrupt the solving space (biobreak, fill water bottles, etc</a:t>
            </a:r>
            <a:r>
              <a:rPr lang="en" sz="1300" dirty="0" smtClean="0">
                <a:solidFill>
                  <a:srgbClr val="434343"/>
                </a:solidFill>
                <a:latin typeface="Calibri"/>
                <a:ea typeface="Calibri"/>
                <a:cs typeface="Calibri"/>
                <a:sym typeface="Calibri"/>
              </a:rPr>
              <a:t>.)</a:t>
            </a:r>
          </a:p>
          <a:p>
            <a:pPr marL="146050" lvl="0" indent="0" algn="l" rtl="0">
              <a:lnSpc>
                <a:spcPct val="100000"/>
              </a:lnSpc>
              <a:spcBef>
                <a:spcPts val="1200"/>
              </a:spcBef>
              <a:spcAft>
                <a:spcPts val="0"/>
              </a:spcAft>
              <a:buClr>
                <a:srgbClr val="434343"/>
              </a:buClr>
              <a:buSzPts val="1300"/>
              <a:buNone/>
            </a:pPr>
            <a:r>
              <a:rPr lang="en" sz="1300" dirty="0" smtClean="0">
                <a:solidFill>
                  <a:srgbClr val="434343"/>
                </a:solidFill>
                <a:latin typeface="Calibri"/>
                <a:ea typeface="Calibri"/>
                <a:cs typeface="Calibri"/>
                <a:sym typeface="Calibri"/>
              </a:rPr>
              <a:t>6.     If teams are all solving together in one room, please allow only one stud</a:t>
            </a:r>
            <a:r>
              <a:rPr lang="en-US" sz="1300" dirty="0" err="1" smtClean="0">
                <a:solidFill>
                  <a:srgbClr val="434343"/>
                </a:solidFill>
                <a:latin typeface="Calibri"/>
                <a:ea typeface="Calibri"/>
                <a:cs typeface="Calibri"/>
                <a:sym typeface="Calibri"/>
              </a:rPr>
              <a:t>en</a:t>
            </a:r>
            <a:r>
              <a:rPr lang="en" sz="1300" dirty="0" smtClean="0">
                <a:solidFill>
                  <a:srgbClr val="434343"/>
                </a:solidFill>
                <a:latin typeface="Calibri"/>
                <a:ea typeface="Calibri"/>
                <a:cs typeface="Calibri"/>
                <a:sym typeface="Calibri"/>
              </a:rPr>
              <a:t>t to use the bathroom at any one time.	</a:t>
            </a:r>
            <a:endParaRPr sz="1300" dirty="0">
              <a:solidFill>
                <a:srgbClr val="434343"/>
              </a:solidFill>
              <a:latin typeface="Calibri"/>
              <a:ea typeface="Calibri"/>
              <a:cs typeface="Calibri"/>
              <a:sym typeface="Calibri"/>
            </a:endParaRPr>
          </a:p>
          <a:p>
            <a:pPr marL="0" lvl="0" indent="0" algn="ctr" rtl="0">
              <a:spcBef>
                <a:spcPts val="1200"/>
              </a:spcBef>
              <a:spcAft>
                <a:spcPts val="1200"/>
              </a:spcAft>
              <a:buNone/>
            </a:pPr>
            <a:r>
              <a:rPr lang="en" sz="1300" b="1" dirty="0">
                <a:solidFill>
                  <a:srgbClr val="CC0000"/>
                </a:solidFill>
                <a:latin typeface="Calibri"/>
                <a:ea typeface="Calibri"/>
                <a:cs typeface="Calibri"/>
                <a:sym typeface="Calibri"/>
              </a:rPr>
              <a:t>Read the script on the following page to the students at this time</a:t>
            </a:r>
            <a:endParaRPr sz="1300" dirty="0">
              <a:solidFill>
                <a:srgbClr val="CC0000"/>
              </a:solidFill>
              <a:latin typeface="Calibri"/>
              <a:ea typeface="Calibri"/>
              <a:cs typeface="Calibri"/>
              <a:sym typeface="Calibri"/>
            </a:endParaRPr>
          </a:p>
        </p:txBody>
      </p:sp>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During Competition</a:t>
            </a:r>
            <a:endParaRPr sz="3700">
              <a:solidFill>
                <a:srgbClr val="434343"/>
              </a:solidFill>
            </a:endParaRPr>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292100" algn="l" rtl="0">
              <a:spcBef>
                <a:spcPts val="120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Before we begin, please verify that your team or individual ID number is correctly added to the top of each page. If you need help remembering your number, please ask me at this time.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There are 120 minutes total; time will be announced with 1 hour, 15 minutes, and 2 minutes remaining. Do your best to use all 2 hours effectively.</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No outside sources may be used to assist you. This includes smart devices or the internet. Please close all additional browser windows and place smart devices in a separate room at this time. Not doing so can result in disqualification.</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At this time, please share the supplies you are planning to use for the solve. Acceptable items include: blank paper, unopened Post-Its, handheld non-programmable calculator, paper dictionary/thesaurus, writing utensils, sharpeners, and water. It is critical that you do not use any notes or paper with writing already on it. You should not have access by any means - written or electronic - to research, prior documents, category lists, or other aids,  which would present an unfair competitive advantage.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During the solve you should only have access to the Future Scene and your shared booklet and be aware that opening additional online sources during the solve may result in your disqualification. Please treat this seriously.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If you need to use the restroom, it is not necessary to check with your proctor, but please remember the clock will not stop.</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Remember that you can ask questions only related to technical issues with the competition, and I am not able to provide feedback, coaching, or assistance of any kind that pertains to the content or structure of your work.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At this time I will be sharing the Future Scene with you. A few seconds after this happens, the official 2 hour clock will begin. If you are unable to access or view the Future Scene for any reason, it is imperative you let me know immediately. Are there any final questions before we begin?</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Best of luck and happy solving!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The clock starts now.</a:t>
            </a:r>
            <a:endParaRPr sz="1000" dirty="0">
              <a:solidFill>
                <a:srgbClr val="434343"/>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dirty="0">
              <a:solidFill>
                <a:srgbClr val="434343"/>
              </a:solidFill>
              <a:latin typeface="Calibri"/>
              <a:ea typeface="Calibri"/>
              <a:cs typeface="Calibri"/>
              <a:sym typeface="Calibri"/>
            </a:endParaRPr>
          </a:p>
        </p:txBody>
      </p:sp>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solidFill>
                  <a:srgbClr val="434343"/>
                </a:solidFill>
                <a:latin typeface="Calibri"/>
                <a:ea typeface="Calibri"/>
                <a:cs typeface="Calibri"/>
                <a:sym typeface="Calibri"/>
              </a:rPr>
              <a:t>Official Proctor Script</a:t>
            </a:r>
            <a:endParaRPr sz="3700" dirty="0">
              <a:solidFill>
                <a:srgbClr val="434343"/>
              </a:solidFill>
            </a:endParaRPr>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1894</Words>
  <Application>Microsoft Office PowerPoint</Application>
  <PresentationFormat>On-screen Show (16:9)</PresentationFormat>
  <Paragraphs>158</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Simple Light</vt:lpstr>
      <vt:lpstr>WA Future Problem Solving Proctor Guidelines</vt:lpstr>
      <vt:lpstr>Standard GIPS Requirements</vt:lpstr>
      <vt:lpstr>Time Requirements</vt:lpstr>
      <vt:lpstr>Permitted Items in the Solving Space</vt:lpstr>
      <vt:lpstr>Official Proctor Overview</vt:lpstr>
      <vt:lpstr>Official Proctor Overview, Continued</vt:lpstr>
      <vt:lpstr>Official Proctor Overview - Before Competition</vt:lpstr>
      <vt:lpstr>Official Proctor Overview - During Competition </vt:lpstr>
      <vt:lpstr>Official Proctor Script </vt:lpstr>
      <vt:lpstr>Official Proctor Overview - Ending Competition </vt:lpstr>
      <vt:lpstr>Student Oath of Honor </vt:lpstr>
      <vt:lpstr>Booklets &amp; Submission Procedures – Onsite Non-technology Option</vt:lpstr>
      <vt:lpstr>Booklets &amp; Submission Procedures - Google Docs</vt:lpstr>
      <vt:lpstr>Booklets &amp; Submission Procedures - MS Teams </vt:lpstr>
      <vt:lpstr>Booklets &amp; Submission Procedures - OneNote  </vt:lpstr>
      <vt:lpstr>Protocols for Technical Issues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 Future Problem Solving Proctor Guidelines</dc:title>
  <dc:creator>John Buissink</dc:creator>
  <cp:lastModifiedBy>John Buissink</cp:lastModifiedBy>
  <cp:revision>12</cp:revision>
  <dcterms:modified xsi:type="dcterms:W3CDTF">2024-02-04T00:51:26Z</dcterms:modified>
</cp:coreProperties>
</file>